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42" r:id="rId5"/>
    <p:sldId id="359" r:id="rId6"/>
    <p:sldId id="373" r:id="rId7"/>
    <p:sldId id="382" r:id="rId8"/>
    <p:sldId id="365" r:id="rId9"/>
    <p:sldId id="384" r:id="rId10"/>
    <p:sldId id="386" r:id="rId11"/>
    <p:sldId id="388" r:id="rId12"/>
    <p:sldId id="376" r:id="rId13"/>
    <p:sldId id="387" r:id="rId14"/>
    <p:sldId id="374" r:id="rId15"/>
    <p:sldId id="375" r:id="rId16"/>
    <p:sldId id="389" r:id="rId17"/>
    <p:sldId id="390" r:id="rId18"/>
    <p:sldId id="383" r:id="rId19"/>
    <p:sldId id="372" r:id="rId20"/>
  </p:sldIdLst>
  <p:sldSz cx="12192000" cy="6858000"/>
  <p:notesSz cx="6858000" cy="9144000"/>
  <p:defaultTextStyle>
    <a:defPPr rtl="0">
      <a:defRPr lang="ru-RU"/>
    </a:defPPr>
    <a:lvl1pPr marL="0" algn="l" defTabSz="914400" rtl="0" eaLnBrk="1" latinLnBrk="0" hangingPunct="1">
      <a:defRPr lang="ru-RU" sz="1800" kern="1200">
        <a:solidFill>
          <a:schemeClr val="tx1"/>
        </a:solidFill>
        <a:latin typeface="+mn-lt"/>
        <a:ea typeface="+mn-ea"/>
        <a:cs typeface="+mn-cs"/>
      </a:defRPr>
    </a:lvl1pPr>
    <a:lvl2pPr marL="457200" algn="l" defTabSz="914400" rtl="0" eaLnBrk="1" latinLnBrk="0" hangingPunct="1">
      <a:defRPr lang="ru-RU" sz="1800" kern="1200">
        <a:solidFill>
          <a:schemeClr val="tx1"/>
        </a:solidFill>
        <a:latin typeface="+mn-lt"/>
        <a:ea typeface="+mn-ea"/>
        <a:cs typeface="+mn-cs"/>
      </a:defRPr>
    </a:lvl2pPr>
    <a:lvl3pPr marL="914400" algn="l" defTabSz="914400" rtl="0" eaLnBrk="1" latinLnBrk="0" hangingPunct="1">
      <a:defRPr lang="ru-RU" sz="1800" kern="1200">
        <a:solidFill>
          <a:schemeClr val="tx1"/>
        </a:solidFill>
        <a:latin typeface="+mn-lt"/>
        <a:ea typeface="+mn-ea"/>
        <a:cs typeface="+mn-cs"/>
      </a:defRPr>
    </a:lvl3pPr>
    <a:lvl4pPr marL="1371600" algn="l" defTabSz="914400" rtl="0" eaLnBrk="1" latinLnBrk="0" hangingPunct="1">
      <a:defRPr lang="ru-RU" sz="1800" kern="1200">
        <a:solidFill>
          <a:schemeClr val="tx1"/>
        </a:solidFill>
        <a:latin typeface="+mn-lt"/>
        <a:ea typeface="+mn-ea"/>
        <a:cs typeface="+mn-cs"/>
      </a:defRPr>
    </a:lvl4pPr>
    <a:lvl5pPr marL="1828800" algn="l" defTabSz="914400" rtl="0" eaLnBrk="1" latinLnBrk="0" hangingPunct="1">
      <a:defRPr lang="ru-RU" sz="1800" kern="1200">
        <a:solidFill>
          <a:schemeClr val="tx1"/>
        </a:solidFill>
        <a:latin typeface="+mn-lt"/>
        <a:ea typeface="+mn-ea"/>
        <a:cs typeface="+mn-cs"/>
      </a:defRPr>
    </a:lvl5pPr>
    <a:lvl6pPr marL="2286000" algn="l" defTabSz="914400" rtl="0" eaLnBrk="1" latinLnBrk="0" hangingPunct="1">
      <a:defRPr lang="ru-RU" sz="1800" kern="1200">
        <a:solidFill>
          <a:schemeClr val="tx1"/>
        </a:solidFill>
        <a:latin typeface="+mn-lt"/>
        <a:ea typeface="+mn-ea"/>
        <a:cs typeface="+mn-cs"/>
      </a:defRPr>
    </a:lvl6pPr>
    <a:lvl7pPr marL="2743200" algn="l" defTabSz="914400" rtl="0" eaLnBrk="1" latinLnBrk="0" hangingPunct="1">
      <a:defRPr lang="ru-RU" sz="1800" kern="1200">
        <a:solidFill>
          <a:schemeClr val="tx1"/>
        </a:solidFill>
        <a:latin typeface="+mn-lt"/>
        <a:ea typeface="+mn-ea"/>
        <a:cs typeface="+mn-cs"/>
      </a:defRPr>
    </a:lvl7pPr>
    <a:lvl8pPr marL="3200400" algn="l" defTabSz="914400" rtl="0" eaLnBrk="1" latinLnBrk="0" hangingPunct="1">
      <a:defRPr lang="ru-RU" sz="1800" kern="1200">
        <a:solidFill>
          <a:schemeClr val="tx1"/>
        </a:solidFill>
        <a:latin typeface="+mn-lt"/>
        <a:ea typeface="+mn-ea"/>
        <a:cs typeface="+mn-cs"/>
      </a:defRPr>
    </a:lvl8pPr>
    <a:lvl9pPr marL="3657600" algn="l" defTabSz="914400" rtl="0" eaLnBrk="1" latinLnBrk="0" hangingPunct="1">
      <a:defRPr lang="ru-RU"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3" autoAdjust="0"/>
    <p:restoredTop sz="95388" autoAdjust="0"/>
  </p:normalViewPr>
  <p:slideViewPr>
    <p:cSldViewPr snapToGrid="0" snapToObjects="1" showGuides="1">
      <p:cViewPr varScale="1">
        <p:scale>
          <a:sx n="80" d="100"/>
          <a:sy n="80" d="100"/>
        </p:scale>
        <p:origin x="56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2" d="100"/>
          <a:sy n="82" d="100"/>
        </p:scale>
        <p:origin x="39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BD9F0D7B-CC30-49B2-84DF-4EF2AF81DB57}" type="datetime1">
              <a:rPr lang="ru-RU" smtClean="0"/>
              <a:t>04.01.2026</a:t>
            </a:fld>
            <a:endParaRPr lang="ru-RU" dirty="0"/>
          </a:p>
        </p:txBody>
      </p:sp>
      <p:sp>
        <p:nvSpPr>
          <p:cNvPr id="4" name="Нижний колонтитул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5" name="Номер слайда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9E9D61A1-75D9-49F7-83EB-F5872642613A}" type="slidenum">
              <a:rPr lang="ru-RU" smtClean="0"/>
              <a:t>‹#›</a:t>
            </a:fld>
            <a:endParaRPr lang="ru-RU"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RU" sz="1200"/>
            </a:lvl1pPr>
          </a:lstStyle>
          <a:p>
            <a:fld id="{2FB9301F-F85E-4923-A4E4-7DB1529AA245}" type="datetime1">
              <a:rPr lang="ru-RU" smtClean="0"/>
              <a:pPr/>
              <a:t>04.01.2026</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RU"/>
            </a:defPPr>
          </a:lstStyle>
          <a:p>
            <a:pPr rtl="0"/>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DEF75CB5-5666-5049-9AE0-38EFD385C21E}" type="slidenum">
              <a:rPr lang="ru-RU" smtClean="0"/>
              <a:t>‹#›</a:t>
            </a:fld>
            <a:endParaRPr lang="ru-RU"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a:t>
            </a:fld>
            <a:endParaRPr lang="ru-RU"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marL="0" marR="0" lvl="0" indent="0" algn="r" defTabSz="914400" rtl="0" eaLnBrk="1" fontAlgn="auto" latinLnBrk="0" hangingPunct="1">
              <a:lnSpc>
                <a:spcPct val="100000"/>
              </a:lnSpc>
              <a:spcBef>
                <a:spcPts val="0"/>
              </a:spcBef>
              <a:spcAft>
                <a:spcPts val="0"/>
              </a:spcAft>
              <a:buClrTx/>
              <a:buSzTx/>
              <a:buFontTx/>
              <a:buNone/>
              <a:tabLst/>
              <a:defRPr lang="ru-RU"/>
            </a:pPr>
            <a:fld id="{DEF75CB5-5666-5049-9AE0-38EFD385C21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ru-RU"/>
              </a:pPr>
              <a:t>10</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2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11</a:t>
            </a:fld>
            <a:endParaRPr lang="ru-RU" dirty="0"/>
          </a:p>
        </p:txBody>
      </p:sp>
    </p:spTree>
    <p:extLst>
      <p:ext uri="{BB962C8B-B14F-4D97-AF65-F5344CB8AC3E}">
        <p14:creationId xmlns:p14="http://schemas.microsoft.com/office/powerpoint/2010/main" val="935072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12</a:t>
            </a:fld>
            <a:endParaRPr lang="ru-RU" dirty="0"/>
          </a:p>
        </p:txBody>
      </p:sp>
    </p:spTree>
    <p:extLst>
      <p:ext uri="{BB962C8B-B14F-4D97-AF65-F5344CB8AC3E}">
        <p14:creationId xmlns:p14="http://schemas.microsoft.com/office/powerpoint/2010/main" val="2982522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13</a:t>
            </a:fld>
            <a:endParaRPr lang="ru-RU" dirty="0"/>
          </a:p>
        </p:txBody>
      </p:sp>
    </p:spTree>
    <p:extLst>
      <p:ext uri="{BB962C8B-B14F-4D97-AF65-F5344CB8AC3E}">
        <p14:creationId xmlns:p14="http://schemas.microsoft.com/office/powerpoint/2010/main" val="153588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14</a:t>
            </a:fld>
            <a:endParaRPr lang="ru-RU" dirty="0"/>
          </a:p>
        </p:txBody>
      </p:sp>
    </p:spTree>
    <p:extLst>
      <p:ext uri="{BB962C8B-B14F-4D97-AF65-F5344CB8AC3E}">
        <p14:creationId xmlns:p14="http://schemas.microsoft.com/office/powerpoint/2010/main" val="734026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marL="0" marR="0" lvl="0" indent="0" algn="r" defTabSz="914400" rtl="0" eaLnBrk="1" fontAlgn="auto" latinLnBrk="0" hangingPunct="1">
              <a:lnSpc>
                <a:spcPct val="100000"/>
              </a:lnSpc>
              <a:spcBef>
                <a:spcPts val="0"/>
              </a:spcBef>
              <a:spcAft>
                <a:spcPts val="0"/>
              </a:spcAft>
              <a:buClrTx/>
              <a:buSzTx/>
              <a:buFontTx/>
              <a:buNone/>
              <a:tabLst/>
              <a:defRPr lang="ru-RU"/>
            </a:pPr>
            <a:fld id="{DEF75CB5-5666-5049-9AE0-38EFD385C21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ru-RU"/>
              </a:pPr>
              <a:t>15</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905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16</a:t>
            </a:fld>
            <a:endParaRPr lang="ru-RU"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marL="0" marR="0" lvl="0" indent="0" algn="r" defTabSz="914400" rtl="0" eaLnBrk="1" fontAlgn="auto" latinLnBrk="0" hangingPunct="1">
              <a:lnSpc>
                <a:spcPct val="100000"/>
              </a:lnSpc>
              <a:spcBef>
                <a:spcPts val="0"/>
              </a:spcBef>
              <a:spcAft>
                <a:spcPts val="0"/>
              </a:spcAft>
              <a:buClrTx/>
              <a:buSzTx/>
              <a:buFontTx/>
              <a:buNone/>
              <a:tabLst/>
              <a:defRPr lang="ru-RU"/>
            </a:pPr>
            <a:fld id="{DEF75CB5-5666-5049-9AE0-38EFD385C21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ru-RU"/>
              </a:pPr>
              <a:t>2</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3</a:t>
            </a:fld>
            <a:endParaRPr lang="ru-RU"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4</a:t>
            </a:fld>
            <a:endParaRPr lang="ru-RU" dirty="0"/>
          </a:p>
        </p:txBody>
      </p:sp>
    </p:spTree>
    <p:extLst>
      <p:ext uri="{BB962C8B-B14F-4D97-AF65-F5344CB8AC3E}">
        <p14:creationId xmlns:p14="http://schemas.microsoft.com/office/powerpoint/2010/main" val="19925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marL="0" marR="0" lvl="0" indent="0" algn="r" defTabSz="914400" rtl="0" eaLnBrk="1" fontAlgn="auto" latinLnBrk="0" hangingPunct="1">
              <a:lnSpc>
                <a:spcPct val="100000"/>
              </a:lnSpc>
              <a:spcBef>
                <a:spcPts val="0"/>
              </a:spcBef>
              <a:spcAft>
                <a:spcPts val="0"/>
              </a:spcAft>
              <a:buClrTx/>
              <a:buSzTx/>
              <a:buFontTx/>
              <a:buNone/>
              <a:tabLst/>
              <a:defRPr lang="ru-RU"/>
            </a:pPr>
            <a:fld id="{DEF75CB5-5666-5049-9AE0-38EFD385C21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ru-RU"/>
              </a:pPr>
              <a:t>5</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6</a:t>
            </a:fld>
            <a:endParaRPr lang="ru-RU" dirty="0"/>
          </a:p>
        </p:txBody>
      </p:sp>
    </p:spTree>
    <p:extLst>
      <p:ext uri="{BB962C8B-B14F-4D97-AF65-F5344CB8AC3E}">
        <p14:creationId xmlns:p14="http://schemas.microsoft.com/office/powerpoint/2010/main" val="210821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marL="0" marR="0" lvl="0" indent="0" algn="r" defTabSz="914400" rtl="0" eaLnBrk="1" fontAlgn="auto" latinLnBrk="0" hangingPunct="1">
              <a:lnSpc>
                <a:spcPct val="100000"/>
              </a:lnSpc>
              <a:spcBef>
                <a:spcPts val="0"/>
              </a:spcBef>
              <a:spcAft>
                <a:spcPts val="0"/>
              </a:spcAft>
              <a:buClrTx/>
              <a:buSzTx/>
              <a:buFontTx/>
              <a:buNone/>
              <a:tabLst/>
              <a:defRPr lang="ru-RU"/>
            </a:pPr>
            <a:fld id="{DEF75CB5-5666-5049-9AE0-38EFD385C21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ru-RU"/>
              </a:pPr>
              <a:t>7</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61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8</a:t>
            </a:fld>
            <a:endParaRPr lang="ru-RU" dirty="0"/>
          </a:p>
        </p:txBody>
      </p:sp>
    </p:spTree>
    <p:extLst>
      <p:ext uri="{BB962C8B-B14F-4D97-AF65-F5344CB8AC3E}">
        <p14:creationId xmlns:p14="http://schemas.microsoft.com/office/powerpoint/2010/main" val="417307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EF75CB5-5666-5049-9AE0-38EFD385C21E}" type="slidenum">
              <a:rPr lang="ru-RU" smtClean="0"/>
              <a:t>9</a:t>
            </a:fld>
            <a:endParaRPr lang="ru-RU" dirty="0"/>
          </a:p>
        </p:txBody>
      </p:sp>
    </p:spTree>
    <p:extLst>
      <p:ext uri="{BB962C8B-B14F-4D97-AF65-F5344CB8AC3E}">
        <p14:creationId xmlns:p14="http://schemas.microsoft.com/office/powerpoint/2010/main" val="24930290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и подзаголовок">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Заголовок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rtlCol="0" anchor="b" anchorCtr="0">
            <a:noAutofit/>
          </a:bodyPr>
          <a:lstStyle>
            <a:lvl1pPr algn="ctr">
              <a:defRPr lang="ru-RU" sz="6000" kern="1200" cap="all" spc="300" baseline="0">
                <a:solidFill>
                  <a:schemeClr val="accent3">
                    <a:lumMod val="75000"/>
                  </a:schemeClr>
                </a:solidFill>
              </a:defRPr>
            </a:lvl1pPr>
          </a:lstStyle>
          <a:p>
            <a:pPr rtl="0"/>
            <a:r>
              <a:rPr lang="ru-RU"/>
              <a:t>Заголовок слайда</a:t>
            </a:r>
          </a:p>
        </p:txBody>
      </p:sp>
      <p:sp>
        <p:nvSpPr>
          <p:cNvPr id="12" name="Подзаголовок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rtlCol="0">
            <a:noAutofit/>
          </a:bodyPr>
          <a:lstStyle>
            <a:lvl1pPr marL="0" indent="0" algn="ctr">
              <a:buNone/>
              <a:defRPr lang="ru-RU" sz="3200" b="0" i="0" cap="all" spc="600" baseline="0">
                <a:solidFill>
                  <a:schemeClr val="accent3"/>
                </a:solidFill>
                <a:latin typeface="+mj-lt"/>
                <a:cs typeface="Biome Light" panose="020B0303030204020804" pitchFamily="34" charset="0"/>
              </a:defRPr>
            </a:lvl1pPr>
            <a:lvl2pPr marL="457200" indent="0" algn="ctr">
              <a:buNone/>
              <a:defRPr lang="ru-RU" sz="2000"/>
            </a:lvl2pPr>
            <a:lvl3pPr marL="914400" indent="0" algn="ctr">
              <a:buNone/>
              <a:defRPr lang="ru-RU" sz="1800"/>
            </a:lvl3pPr>
            <a:lvl4pPr marL="1371600" indent="0" algn="ctr">
              <a:buNone/>
              <a:defRPr lang="ru-RU" sz="1600"/>
            </a:lvl4pPr>
            <a:lvl5pPr marL="1828800" indent="0" algn="ctr">
              <a:buNone/>
              <a:defRPr lang="ru-RU" sz="1600"/>
            </a:lvl5pPr>
            <a:lvl6pPr marL="2286000" indent="0" algn="ctr">
              <a:buNone/>
              <a:defRPr lang="ru-RU" sz="1600"/>
            </a:lvl6pPr>
            <a:lvl7pPr marL="2743200" indent="0" algn="ctr">
              <a:buNone/>
              <a:defRPr lang="ru-RU" sz="1600"/>
            </a:lvl7pPr>
            <a:lvl8pPr marL="3200400" indent="0" algn="ctr">
              <a:buNone/>
              <a:defRPr lang="ru-RU" sz="1600"/>
            </a:lvl8pPr>
            <a:lvl9pPr marL="3657600" indent="0" algn="ctr">
              <a:buNone/>
              <a:defRPr lang="ru-RU" sz="1600"/>
            </a:lvl9pPr>
          </a:lstStyle>
          <a:p>
            <a:pPr rtl="0"/>
            <a:r>
              <a:rPr lang="ru-RU"/>
              <a:t>Подзаголовок слайда</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Заголовок и 2 столбца">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marL="0" marR="0" lvl="0" indent="0" algn="ctr" defTabSz="914400" rtl="0" eaLnBrk="1" fontAlgn="auto" latinLnBrk="0" hangingPunct="1">
              <a:lnSpc>
                <a:spcPct val="100000"/>
              </a:lnSpc>
              <a:spcBef>
                <a:spcPts val="0"/>
              </a:spcBef>
              <a:spcAft>
                <a:spcPts val="0"/>
              </a:spcAft>
              <a:buClrTx/>
              <a:buSzTx/>
              <a:buFontTx/>
              <a:buNone/>
              <a:tabLst/>
              <a:defRPr lang="ru-RU"/>
            </a:pPr>
            <a:endParaRPr kumimoji="0" lang="ru-RU"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10" name="Рисунок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rtlCol="0"/>
          <a:lstStyle>
            <a:lvl1pPr algn="ctr">
              <a:defRPr lang="ru-RU" sz="2000"/>
            </a:lvl1pPr>
          </a:lstStyle>
          <a:p>
            <a:pPr rtl="0"/>
            <a:r>
              <a:rPr lang="ru-RU"/>
              <a:t>Щелкните значок, чтобы добавить фото</a:t>
            </a:r>
          </a:p>
        </p:txBody>
      </p:sp>
      <p:sp>
        <p:nvSpPr>
          <p:cNvPr id="19" name="Объект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ru-RU"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lang="ru-RU"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ru-RU"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ru-RU" sz="1800" spc="0"/>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cxnSp>
        <p:nvCxnSpPr>
          <p:cNvPr id="4" name="Прямая соединительная линия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Заголовок и 2 столбца">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marL="0" marR="0" lvl="0" indent="0" algn="ctr" defTabSz="914400" rtl="0" eaLnBrk="1" fontAlgn="auto" latinLnBrk="0" hangingPunct="1">
              <a:lnSpc>
                <a:spcPct val="100000"/>
              </a:lnSpc>
              <a:spcBef>
                <a:spcPts val="0"/>
              </a:spcBef>
              <a:spcAft>
                <a:spcPts val="0"/>
              </a:spcAft>
              <a:buClrTx/>
              <a:buSzTx/>
              <a:buFontTx/>
              <a:buNone/>
              <a:tabLst/>
              <a:defRPr lang="ru-RU"/>
            </a:pPr>
            <a:endParaRPr kumimoji="0" lang="ru-RU"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Прямая соединительная линия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19" name="Объект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ru-RU"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lang="ru-RU"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ru-RU"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ru-RU" sz="1800" spc="0"/>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2" name="Заполнитель таблицы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rtlCol="0"/>
          <a:lstStyle>
            <a:lvl1pPr>
              <a:defRPr lang="ru-RU" sz="2400">
                <a:latin typeface="+mn-lt"/>
              </a:defRPr>
            </a:lvl1pPr>
          </a:lstStyle>
          <a:p>
            <a:pPr rtl="0"/>
            <a:r>
              <a:rPr lang="ru-RU"/>
              <a:t>Щелкните значок, чтобы добавить таблицу</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cxnSp>
        <p:nvCxnSpPr>
          <p:cNvPr id="4" name="Прямая соединительная линия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19" name="Объект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rtlCol="0"/>
          <a:lstStyle>
            <a:lvl1pPr marL="283464" indent="-283464">
              <a:lnSpc>
                <a:spcPct val="120000"/>
              </a:lnSpc>
              <a:spcBef>
                <a:spcPts val="1000"/>
              </a:spcBef>
              <a:buClr>
                <a:schemeClr val="accent3"/>
              </a:buClr>
              <a:buFont typeface="Arial" panose="020B0604020202020204" pitchFamily="34" charset="0"/>
              <a:buChar char="•"/>
              <a:defRPr lang="ru-RU" sz="1800" spc="0" baseline="0">
                <a:solidFill>
                  <a:schemeClr val="bg1"/>
                </a:solidFill>
                <a:latin typeface="+mn-lt"/>
              </a:defRPr>
            </a:lvl1pPr>
            <a:lvl2pPr marL="566928" indent="-283464">
              <a:lnSpc>
                <a:spcPct val="120000"/>
              </a:lnSpc>
              <a:spcBef>
                <a:spcPts val="500"/>
              </a:spcBef>
              <a:buClr>
                <a:schemeClr val="accent3"/>
              </a:buClr>
              <a:defRPr lang="ru-RU" sz="1800" spc="0"/>
            </a:lvl2pPr>
            <a:lvl3pPr marL="859536" indent="-283464">
              <a:lnSpc>
                <a:spcPct val="120000"/>
              </a:lnSpc>
              <a:spcBef>
                <a:spcPts val="500"/>
              </a:spcBef>
              <a:buClr>
                <a:schemeClr val="accent3"/>
              </a:buClr>
              <a:defRPr lang="ru-RU" sz="1800" spc="0"/>
            </a:lvl3pPr>
            <a:lvl4pPr marL="1152144">
              <a:lnSpc>
                <a:spcPct val="120000"/>
              </a:lnSpc>
              <a:spcBef>
                <a:spcPts val="500"/>
              </a:spcBef>
              <a:buClr>
                <a:schemeClr val="accent3"/>
              </a:buClr>
              <a:defRPr lang="ru-RU" sz="1800" spc="0"/>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0" name="Объект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rtlCol="0"/>
          <a:lstStyle>
            <a:lvl1pPr marL="0" indent="0">
              <a:lnSpc>
                <a:spcPct val="120000"/>
              </a:lnSpc>
              <a:spcBef>
                <a:spcPts val="1000"/>
              </a:spcBef>
              <a:buFont typeface="Arial" panose="020B0604020202020204" pitchFamily="34" charset="0"/>
              <a:buNone/>
              <a:defRPr lang="ru-RU" sz="1800">
                <a:solidFill>
                  <a:schemeClr val="bg1"/>
                </a:solidFill>
                <a:latin typeface="+mn-lt"/>
              </a:defRPr>
            </a:lvl1pPr>
            <a:lvl2pPr marL="457200" indent="0">
              <a:lnSpc>
                <a:spcPct val="120000"/>
              </a:lnSpc>
              <a:spcBef>
                <a:spcPts val="1000"/>
              </a:spcBef>
              <a:buNone/>
              <a:defRPr lang="ru-RU" sz="1600">
                <a:solidFill>
                  <a:schemeClr val="bg1"/>
                </a:solidFill>
                <a:latin typeface="+mn-lt"/>
              </a:defRPr>
            </a:lvl2pPr>
            <a:lvl3pPr marL="914400" indent="0">
              <a:lnSpc>
                <a:spcPct val="120000"/>
              </a:lnSpc>
              <a:spcBef>
                <a:spcPts val="1000"/>
              </a:spcBef>
              <a:buNone/>
              <a:defRPr lang="ru-RU" sz="1400">
                <a:solidFill>
                  <a:schemeClr val="bg1"/>
                </a:solidFill>
                <a:latin typeface="+mn-lt"/>
              </a:defRPr>
            </a:lvl3pPr>
            <a:lvl4pPr marL="1371600" indent="0">
              <a:lnSpc>
                <a:spcPct val="120000"/>
              </a:lnSpc>
              <a:spcBef>
                <a:spcPts val="1000"/>
              </a:spcBef>
              <a:buNone/>
              <a:defRPr lang="ru-RU" sz="1200">
                <a:solidFill>
                  <a:schemeClr val="bg1"/>
                </a:solidFill>
                <a:latin typeface="+mn-lt"/>
              </a:defRPr>
            </a:lvl4pPr>
            <a:lvl5pPr marL="1828800" indent="0">
              <a:lnSpc>
                <a:spcPct val="120000"/>
              </a:lnSpc>
              <a:spcBef>
                <a:spcPts val="1000"/>
              </a:spcBef>
              <a:buNone/>
              <a:defRPr lang="ru-RU" sz="1200">
                <a:solidFill>
                  <a:schemeClr val="bg1"/>
                </a:solidFill>
                <a:latin typeface="+mn-lt"/>
              </a:defRPr>
            </a:lvl5pPr>
          </a:lstStyle>
          <a:p>
            <a:pPr lvl="0" rtl="0"/>
            <a:r>
              <a:rPr lang="ru-RU"/>
              <a:t>Текст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cxnSp>
        <p:nvCxnSpPr>
          <p:cNvPr id="4" name="Прямая соединительная линия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10" name="Заполнитель таблицы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rtlCol="0"/>
          <a:lstStyle>
            <a:lvl1pPr>
              <a:defRPr lang="ru-RU" sz="2400">
                <a:latin typeface="+mn-lt"/>
              </a:defRPr>
            </a:lvl1pPr>
          </a:lstStyle>
          <a:p>
            <a:pPr rtl="0"/>
            <a:r>
              <a:rPr lang="ru-RU"/>
              <a:t>Щелкните значок, чтобы добавить таблицу</a:t>
            </a:r>
          </a:p>
        </p:txBody>
      </p:sp>
      <p:cxnSp>
        <p:nvCxnSpPr>
          <p:cNvPr id="8" name="Прямая соединительная линия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Заключение">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Группа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Овал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18" name="Графический объект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pic>
          <p:nvPicPr>
            <p:cNvPr id="4" name="Объект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Заголовок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rtlCol="0" anchor="b">
            <a:noAutofit/>
          </a:bodyPr>
          <a:lstStyle>
            <a:lvl1pPr>
              <a:defRPr lang="ru-RU" sz="3200" cap="all" baseline="0">
                <a:solidFill>
                  <a:schemeClr val="accent3"/>
                </a:solidFill>
              </a:defRPr>
            </a:lvl1pPr>
          </a:lstStyle>
          <a:p>
            <a:pPr rtl="0"/>
            <a:r>
              <a:rPr lang="ru-RU"/>
              <a:t>Заголовок слайда</a:t>
            </a:r>
          </a:p>
        </p:txBody>
      </p:sp>
      <p:sp>
        <p:nvSpPr>
          <p:cNvPr id="7" name="Объект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rtlCol="0"/>
          <a:lstStyle>
            <a:lvl1pPr>
              <a:lnSpc>
                <a:spcPct val="120000"/>
              </a:lnSpc>
              <a:spcBef>
                <a:spcPts val="1000"/>
              </a:spcBef>
              <a:defRPr lang="ru-RU" sz="1800">
                <a:solidFill>
                  <a:schemeClr val="bg1"/>
                </a:solidFill>
                <a:latin typeface="+mn-lt"/>
              </a:defRPr>
            </a:lvl1pPr>
            <a:lvl2pPr>
              <a:lnSpc>
                <a:spcPct val="120000"/>
              </a:lnSpc>
              <a:spcBef>
                <a:spcPts val="1000"/>
              </a:spcBef>
              <a:buClr>
                <a:schemeClr val="accent3"/>
              </a:buClr>
              <a:defRPr lang="ru-RU" sz="1600">
                <a:solidFill>
                  <a:schemeClr val="bg1"/>
                </a:solidFill>
                <a:latin typeface="+mn-lt"/>
              </a:defRPr>
            </a:lvl2pPr>
            <a:lvl3pPr>
              <a:lnSpc>
                <a:spcPct val="120000"/>
              </a:lnSpc>
              <a:spcBef>
                <a:spcPts val="1000"/>
              </a:spcBef>
              <a:buClr>
                <a:schemeClr val="accent3"/>
              </a:buClr>
              <a:defRPr lang="ru-RU" sz="1400">
                <a:solidFill>
                  <a:schemeClr val="bg1"/>
                </a:solidFill>
                <a:latin typeface="+mn-lt"/>
              </a:defRPr>
            </a:lvl3pPr>
            <a:lvl4pPr>
              <a:lnSpc>
                <a:spcPct val="120000"/>
              </a:lnSpc>
              <a:spcBef>
                <a:spcPts val="1000"/>
              </a:spcBef>
              <a:buClr>
                <a:schemeClr val="accent3"/>
              </a:buClr>
              <a:defRPr lang="ru-RU" sz="1200">
                <a:solidFill>
                  <a:schemeClr val="bg1"/>
                </a:solidFill>
                <a:latin typeface="+mn-lt"/>
              </a:defRPr>
            </a:lvl4pPr>
            <a:lvl5pPr>
              <a:lnSpc>
                <a:spcPct val="120000"/>
              </a:lnSpc>
              <a:spcBef>
                <a:spcPts val="1000"/>
              </a:spcBef>
              <a:buClr>
                <a:schemeClr val="accent3"/>
              </a:buClr>
              <a:defRPr lang="ru-RU" sz="1200">
                <a:solidFill>
                  <a:schemeClr val="bg1"/>
                </a:solidFill>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6" name="Прямая соединительная линия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Заголовок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rtlCol="0" anchor="ctr" anchorCtr="0">
            <a:noAutofit/>
          </a:bodyPr>
          <a:lstStyle>
            <a:lvl1pPr algn="ctr">
              <a:defRPr lang="ru-RU" sz="6000" kern="1200" cap="all" spc="300" baseline="0">
                <a:solidFill>
                  <a:schemeClr val="accent3">
                    <a:lumMod val="75000"/>
                  </a:schemeClr>
                </a:solidFill>
              </a:defRPr>
            </a:lvl1pPr>
          </a:lstStyle>
          <a:p>
            <a:pPr rtl="0"/>
            <a:r>
              <a:rPr lang="ru-RU"/>
              <a:t>Заголовок слайда</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содержимое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Прямоугольник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pic>
          <p:nvPicPr>
            <p:cNvPr id="6" name="Объект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Группа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Овал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9" name="Графический объект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grpSp>
      <p:sp>
        <p:nvSpPr>
          <p:cNvPr id="2" name="Заголовок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rtlCol="0" anchor="b"/>
          <a:lstStyle>
            <a:lvl1pPr>
              <a:defRPr lang="ru-RU" sz="3200" cap="all" baseline="0">
                <a:solidFill>
                  <a:schemeClr val="accent3">
                    <a:lumMod val="75000"/>
                  </a:schemeClr>
                </a:solidFill>
              </a:defRPr>
            </a:lvl1pPr>
          </a:lstStyle>
          <a:p>
            <a:pPr rtl="0"/>
            <a:r>
              <a:rPr lang="ru-RU"/>
              <a:t>Образец заголовка</a:t>
            </a:r>
          </a:p>
        </p:txBody>
      </p:sp>
      <p:cxnSp>
        <p:nvCxnSpPr>
          <p:cNvPr id="5" name="Прямая соединительная линия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Объект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rtlCol="0"/>
          <a:lstStyle>
            <a:lvl1pPr>
              <a:lnSpc>
                <a:spcPct val="120000"/>
              </a:lnSpc>
              <a:spcBef>
                <a:spcPts val="1000"/>
              </a:spcBef>
              <a:spcAft>
                <a:spcPts val="600"/>
              </a:spcAft>
              <a:defRPr lang="ru-RU" sz="1800">
                <a:solidFill>
                  <a:schemeClr val="bg1"/>
                </a:solidFill>
                <a:latin typeface="+mn-lt"/>
              </a:defRPr>
            </a:lvl1pPr>
            <a:lvl2pPr>
              <a:lnSpc>
                <a:spcPct val="120000"/>
              </a:lnSpc>
              <a:spcBef>
                <a:spcPts val="1000"/>
              </a:spcBef>
              <a:spcAft>
                <a:spcPts val="600"/>
              </a:spcAft>
              <a:defRPr lang="ru-RU" sz="1600">
                <a:solidFill>
                  <a:schemeClr val="bg1"/>
                </a:solidFill>
                <a:latin typeface="+mn-lt"/>
              </a:defRPr>
            </a:lvl2pPr>
            <a:lvl3pPr>
              <a:lnSpc>
                <a:spcPct val="120000"/>
              </a:lnSpc>
              <a:spcBef>
                <a:spcPts val="1000"/>
              </a:spcBef>
              <a:spcAft>
                <a:spcPts val="600"/>
              </a:spcAft>
              <a:defRPr lang="ru-RU" sz="1400">
                <a:solidFill>
                  <a:schemeClr val="bg1"/>
                </a:solidFill>
                <a:latin typeface="+mn-lt"/>
              </a:defRPr>
            </a:lvl3pPr>
            <a:lvl4pPr>
              <a:lnSpc>
                <a:spcPct val="120000"/>
              </a:lnSpc>
              <a:spcBef>
                <a:spcPts val="1000"/>
              </a:spcBef>
              <a:spcAft>
                <a:spcPts val="600"/>
              </a:spcAft>
              <a:defRPr lang="ru-RU" sz="1200">
                <a:solidFill>
                  <a:schemeClr val="bg1"/>
                </a:solidFill>
                <a:latin typeface="+mn-lt"/>
              </a:defRPr>
            </a:lvl4pPr>
            <a:lvl5pPr>
              <a:lnSpc>
                <a:spcPct val="120000"/>
              </a:lnSpc>
              <a:spcBef>
                <a:spcPts val="1000"/>
              </a:spcBef>
              <a:spcAft>
                <a:spcPts val="600"/>
              </a:spcAft>
              <a:defRPr lang="ru-RU" sz="1200">
                <a:solidFill>
                  <a:schemeClr val="bg1"/>
                </a:solidFill>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rtlCol="0" anchor="b">
            <a:noAutofit/>
          </a:bodyPr>
          <a:lstStyle>
            <a:lvl1pPr algn="ctr">
              <a:defRPr lang="ru-RU" sz="3200" cap="all" spc="300" baseline="0"/>
            </a:lvl1pPr>
          </a:lstStyle>
          <a:p>
            <a:pPr rtl="0"/>
            <a:r>
              <a:rPr lang="ru-RU"/>
              <a:t>Заголовок слайда</a:t>
            </a:r>
          </a:p>
        </p:txBody>
      </p:sp>
      <p:sp>
        <p:nvSpPr>
          <p:cNvPr id="7" name="Подзаголовок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rtlCol="0">
            <a:noAutofit/>
          </a:bodyPr>
          <a:lstStyle>
            <a:lvl1pPr marL="0" indent="0" algn="ctr">
              <a:buNone/>
              <a:defRPr lang="ru-RU" sz="6000" b="0" i="0" cap="all" spc="600" baseline="0">
                <a:solidFill>
                  <a:schemeClr val="accent3">
                    <a:lumMod val="75000"/>
                  </a:schemeClr>
                </a:solidFill>
                <a:latin typeface="+mj-lt"/>
                <a:cs typeface="Biome Light" panose="020B0303030204020804" pitchFamily="34" charset="0"/>
              </a:defRPr>
            </a:lvl1pPr>
            <a:lvl2pPr marL="457200" indent="0" algn="ctr">
              <a:buNone/>
              <a:defRPr lang="ru-RU" sz="2000"/>
            </a:lvl2pPr>
            <a:lvl3pPr marL="914400" indent="0" algn="ctr">
              <a:buNone/>
              <a:defRPr lang="ru-RU" sz="1800"/>
            </a:lvl3pPr>
            <a:lvl4pPr marL="1371600" indent="0" algn="ctr">
              <a:buNone/>
              <a:defRPr lang="ru-RU" sz="1600"/>
            </a:lvl4pPr>
            <a:lvl5pPr marL="1828800" indent="0" algn="ctr">
              <a:buNone/>
              <a:defRPr lang="ru-RU" sz="1600"/>
            </a:lvl5pPr>
            <a:lvl6pPr marL="2286000" indent="0" algn="ctr">
              <a:buNone/>
              <a:defRPr lang="ru-RU" sz="1600"/>
            </a:lvl6pPr>
            <a:lvl7pPr marL="2743200" indent="0" algn="ctr">
              <a:buNone/>
              <a:defRPr lang="ru-RU" sz="1600"/>
            </a:lvl7pPr>
            <a:lvl8pPr marL="3200400" indent="0" algn="ctr">
              <a:buNone/>
              <a:defRPr lang="ru-RU" sz="1600"/>
            </a:lvl8pPr>
            <a:lvl9pPr marL="3657600" indent="0" algn="ctr">
              <a:buNone/>
              <a:defRPr lang="ru-RU" sz="1600"/>
            </a:lvl9pPr>
          </a:lstStyle>
          <a:p>
            <a:pPr rtl="0"/>
            <a:r>
              <a:rPr lang="ru-RU"/>
              <a:t>Подзаголовок слайда</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p>
        </p:txBody>
      </p:sp>
      <p:sp>
        <p:nvSpPr>
          <p:cNvPr id="3" name="Прямоугольник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rtlCol="0" anchor="b">
            <a:noAutofit/>
          </a:bodyPr>
          <a:lstStyle>
            <a:lvl1pPr algn="l">
              <a:defRPr lang="ru-RU" sz="2400" cap="all" spc="300" baseline="0"/>
            </a:lvl1pPr>
          </a:lstStyle>
          <a:p>
            <a:pPr rtl="0"/>
            <a:r>
              <a:rPr lang="ru-RU"/>
              <a:t>Заголовок слайда</a:t>
            </a:r>
          </a:p>
        </p:txBody>
      </p:sp>
      <p:sp>
        <p:nvSpPr>
          <p:cNvPr id="8" name="Подзаголовок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rtlCol="0">
            <a:noAutofit/>
          </a:bodyPr>
          <a:lstStyle>
            <a:lvl1pPr marL="0" indent="0" algn="l">
              <a:buNone/>
              <a:defRPr lang="ru-RU" sz="3200" b="0" i="0" cap="all" spc="600" baseline="0">
                <a:solidFill>
                  <a:schemeClr val="accent3">
                    <a:lumMod val="75000"/>
                  </a:schemeClr>
                </a:solidFill>
                <a:latin typeface="+mj-lt"/>
                <a:cs typeface="Biome Light" panose="020B0303030204020804" pitchFamily="34" charset="0"/>
              </a:defRPr>
            </a:lvl1pPr>
            <a:lvl2pPr marL="457200" indent="0" algn="ctr">
              <a:buNone/>
              <a:defRPr lang="ru-RU" sz="2000"/>
            </a:lvl2pPr>
            <a:lvl3pPr marL="914400" indent="0" algn="ctr">
              <a:buNone/>
              <a:defRPr lang="ru-RU" sz="1800"/>
            </a:lvl3pPr>
            <a:lvl4pPr marL="1371600" indent="0" algn="ctr">
              <a:buNone/>
              <a:defRPr lang="ru-RU" sz="1600"/>
            </a:lvl4pPr>
            <a:lvl5pPr marL="1828800" indent="0" algn="ctr">
              <a:buNone/>
              <a:defRPr lang="ru-RU" sz="1600"/>
            </a:lvl5pPr>
            <a:lvl6pPr marL="2286000" indent="0" algn="ctr">
              <a:buNone/>
              <a:defRPr lang="ru-RU" sz="1600"/>
            </a:lvl6pPr>
            <a:lvl7pPr marL="2743200" indent="0" algn="ctr">
              <a:buNone/>
              <a:defRPr lang="ru-RU" sz="1600"/>
            </a:lvl7pPr>
            <a:lvl8pPr marL="3200400" indent="0" algn="ctr">
              <a:buNone/>
              <a:defRPr lang="ru-RU" sz="1600"/>
            </a:lvl8pPr>
            <a:lvl9pPr marL="3657600" indent="0" algn="ctr">
              <a:buNone/>
              <a:defRPr lang="ru-RU" sz="1600"/>
            </a:lvl9pPr>
          </a:lstStyle>
          <a:p>
            <a:pPr rtl="0"/>
            <a:r>
              <a:rPr lang="ru-RU"/>
              <a:t>Подзаголовок слайда</a:t>
            </a:r>
          </a:p>
        </p:txBody>
      </p:sp>
      <p:sp>
        <p:nvSpPr>
          <p:cNvPr id="10" name="Рисунок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rtlCol="0"/>
          <a:lstStyle>
            <a:lvl1pPr algn="ctr">
              <a:defRPr lang="ru-RU" sz="2000"/>
            </a:lvl1pPr>
          </a:lstStyle>
          <a:p>
            <a:pPr rtl="0"/>
            <a:r>
              <a:rPr lang="ru-RU"/>
              <a:t>Щелкните значок, чтобы добавить фото</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Заголовок и 2 столбца">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Объект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Прямоугольник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cxnSp>
        <p:nvCxnSpPr>
          <p:cNvPr id="6" name="Прямая соединительная линия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13" name="Объект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rtlCol="0"/>
          <a:lstStyle>
            <a:lvl1pPr marL="285750" indent="-285750">
              <a:lnSpc>
                <a:spcPct val="120000"/>
              </a:lnSpc>
              <a:spcBef>
                <a:spcPts val="1000"/>
              </a:spcBef>
              <a:spcAft>
                <a:spcPts val="600"/>
              </a:spcAft>
              <a:buClr>
                <a:schemeClr val="accent3"/>
              </a:buClr>
              <a:buFont typeface="Arial" panose="020B0604020202020204" pitchFamily="34" charset="0"/>
              <a:buChar char="•"/>
              <a:defRPr lang="ru-RU"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lang="ru-RU"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lang="ru-RU"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lang="ru-RU"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lang="ru-RU" sz="1200">
                <a:solidFill>
                  <a:schemeClr val="bg1"/>
                </a:solidFill>
                <a:latin typeface="+mn-lt"/>
              </a:defRPr>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Группа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Прямоугольник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dirty="0"/>
            </a:p>
          </p:txBody>
        </p:sp>
        <p:pic>
          <p:nvPicPr>
            <p:cNvPr id="3" name="Рисунок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Группа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Графический объект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ru-RU"/>
                </a:defPPr>
              </a:lstStyle>
              <a:p>
                <a:pPr rtl="0"/>
                <a:endParaRPr lang="ru-RU" dirty="0"/>
              </a:p>
            </p:txBody>
          </p:sp>
          <p:sp>
            <p:nvSpPr>
              <p:cNvPr id="13" name="Графический объект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grpSp>
          <p:nvGrpSpPr>
            <p:cNvPr id="14" name="Группа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Графический объект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ru-RU"/>
                </a:defPPr>
              </a:lstStyle>
              <a:p>
                <a:pPr rtl="0"/>
                <a:endParaRPr lang="ru-RU" dirty="0"/>
              </a:p>
            </p:txBody>
          </p:sp>
          <p:sp>
            <p:nvSpPr>
              <p:cNvPr id="7" name="Графический объект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grpSp>
      <p:sp>
        <p:nvSpPr>
          <p:cNvPr id="2" name="Заголовок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rtlCol="0" anchor="b"/>
          <a:lstStyle>
            <a:lvl1pPr algn="ctr">
              <a:defRPr lang="ru-RU" sz="3200" cap="all" spc="600" baseline="0">
                <a:solidFill>
                  <a:schemeClr val="accent3">
                    <a:lumMod val="75000"/>
                  </a:schemeClr>
                </a:solidFill>
              </a:defRPr>
            </a:lvl1pPr>
          </a:lstStyle>
          <a:p>
            <a:pPr rtl="0"/>
            <a:r>
              <a:rPr lang="ru-RU"/>
              <a:t>Образец заголовка</a:t>
            </a:r>
          </a:p>
        </p:txBody>
      </p:sp>
      <p:sp>
        <p:nvSpPr>
          <p:cNvPr id="5" name="Подзаголовок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rtlCol="0">
            <a:noAutofit/>
          </a:bodyPr>
          <a:lstStyle>
            <a:lvl1pPr marL="0" indent="0" algn="ctr">
              <a:buNone/>
              <a:defRPr lang="ru-RU" sz="1800" b="0" i="0" cap="all" spc="300" baseline="0">
                <a:solidFill>
                  <a:schemeClr val="bg1"/>
                </a:solidFill>
                <a:latin typeface="+mj-lt"/>
                <a:cs typeface="Biome Light" panose="020B0303030204020804" pitchFamily="34" charset="0"/>
              </a:defRPr>
            </a:lvl1pPr>
            <a:lvl2pPr marL="457200" indent="0" algn="ctr">
              <a:buNone/>
              <a:defRPr lang="ru-RU" sz="2000"/>
            </a:lvl2pPr>
            <a:lvl3pPr marL="914400" indent="0" algn="ctr">
              <a:buNone/>
              <a:defRPr lang="ru-RU" sz="1800"/>
            </a:lvl3pPr>
            <a:lvl4pPr marL="1371600" indent="0" algn="ctr">
              <a:buNone/>
              <a:defRPr lang="ru-RU" sz="1600"/>
            </a:lvl4pPr>
            <a:lvl5pPr marL="1828800" indent="0" algn="ctr">
              <a:buNone/>
              <a:defRPr lang="ru-RU" sz="1600"/>
            </a:lvl5pPr>
            <a:lvl6pPr marL="2286000" indent="0" algn="ctr">
              <a:buNone/>
              <a:defRPr lang="ru-RU" sz="1600"/>
            </a:lvl6pPr>
            <a:lvl7pPr marL="2743200" indent="0" algn="ctr">
              <a:buNone/>
              <a:defRPr lang="ru-RU" sz="1600"/>
            </a:lvl7pPr>
            <a:lvl8pPr marL="3200400" indent="0" algn="ctr">
              <a:buNone/>
              <a:defRPr lang="ru-RU" sz="1600"/>
            </a:lvl8pPr>
            <a:lvl9pPr marL="3657600" indent="0" algn="ctr">
              <a:buNone/>
              <a:defRPr lang="ru-RU" sz="1600"/>
            </a:lvl9pPr>
          </a:lstStyle>
          <a:p>
            <a:pPr rtl="0"/>
            <a:r>
              <a:rPr lang="ru-RU"/>
              <a:t>Подзаголовок слайда</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Прямоугольник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pic>
          <p:nvPicPr>
            <p:cNvPr id="6" name="Рисунок 5" descr="Сине-лиловая спираль&#10;&#10;Автоматически созданное описание">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Группа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Графический объект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ru-RU"/>
                </a:defPPr>
              </a:lstStyle>
              <a:p>
                <a:pPr rtl="0"/>
                <a:endParaRPr lang="ru-RU" dirty="0"/>
              </a:p>
            </p:txBody>
          </p:sp>
          <p:sp>
            <p:nvSpPr>
              <p:cNvPr id="12" name="Графический объект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sp>
            <p:nvSpPr>
              <p:cNvPr id="13" name="Графический объект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grpSp>
          <p:nvGrpSpPr>
            <p:cNvPr id="8" name="Группа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Графический объект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ru-RU"/>
                </a:defPPr>
              </a:lstStyle>
              <a:p>
                <a:pPr rtl="0"/>
                <a:endParaRPr lang="ru-RU" dirty="0"/>
              </a:p>
            </p:txBody>
          </p:sp>
          <p:sp>
            <p:nvSpPr>
              <p:cNvPr id="10" name="Графический объект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grpSp>
      <p:cxnSp>
        <p:nvCxnSpPr>
          <p:cNvPr id="14" name="Прямая соединительная линия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5" name="Объект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rtlCol="0"/>
          <a:lstStyle>
            <a:lvl1pPr marL="0" indent="0">
              <a:lnSpc>
                <a:spcPct val="120000"/>
              </a:lnSpc>
              <a:spcBef>
                <a:spcPts val="1000"/>
              </a:spcBef>
              <a:buClr>
                <a:schemeClr val="accent6"/>
              </a:buClr>
              <a:buFont typeface="Arial" panose="020B0604020202020204" pitchFamily="34" charset="0"/>
              <a:buNone/>
              <a:defRPr lang="ru-RU"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21" name="Объект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rtlCol="0"/>
          <a:lstStyle>
            <a:lvl1pPr marL="0" indent="0">
              <a:lnSpc>
                <a:spcPct val="120000"/>
              </a:lnSpc>
              <a:spcBef>
                <a:spcPts val="1000"/>
              </a:spcBef>
              <a:buClr>
                <a:schemeClr val="accent6"/>
              </a:buClr>
              <a:buFont typeface="Arial" panose="020B0604020202020204" pitchFamily="34" charset="0"/>
              <a:buNone/>
              <a:defRPr lang="ru-RU"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defRPr>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Заголовок и 2 столбца">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cxnSp>
        <p:nvCxnSpPr>
          <p:cNvPr id="4" name="Прямая соединительная линия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Группа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Графический объект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ru-RU"/>
              </a:defPPr>
            </a:lstStyle>
            <a:p>
              <a:pPr rtl="0"/>
              <a:endParaRPr lang="ru-RU" dirty="0"/>
            </a:p>
          </p:txBody>
        </p:sp>
        <p:sp>
          <p:nvSpPr>
            <p:cNvPr id="11" name="Графический объект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sp>
          <p:nvSpPr>
            <p:cNvPr id="12" name="Графический объект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ru-RU"/>
              </a:defPPr>
            </a:lstStyle>
            <a:p>
              <a:pPr rtl="0"/>
              <a:endParaRPr lang="ru-RU" dirty="0"/>
            </a:p>
          </p:txBody>
        </p:sp>
      </p:grpSp>
      <p:sp>
        <p:nvSpPr>
          <p:cNvPr id="2" name="Заголовок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rtlCol="0" anchor="b">
            <a:noAutofit/>
          </a:bodyPr>
          <a:lstStyle>
            <a:lvl1pPr algn="l">
              <a:defRPr lang="ru-RU" sz="3200" cap="all" spc="0" baseline="0">
                <a:solidFill>
                  <a:schemeClr val="accent3">
                    <a:lumMod val="75000"/>
                  </a:schemeClr>
                </a:solidFill>
              </a:defRPr>
            </a:lvl1pPr>
          </a:lstStyle>
          <a:p>
            <a:pPr rtl="0"/>
            <a:r>
              <a:rPr lang="ru-RU"/>
              <a:t>Заголовок слайда</a:t>
            </a:r>
          </a:p>
        </p:txBody>
      </p:sp>
      <p:sp>
        <p:nvSpPr>
          <p:cNvPr id="5" name="Объект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rtlCol="0"/>
          <a:lstStyle>
            <a:lvl1pPr marL="342900" indent="-342900">
              <a:lnSpc>
                <a:spcPct val="120000"/>
              </a:lnSpc>
              <a:spcBef>
                <a:spcPts val="1000"/>
              </a:spcBef>
              <a:buClr>
                <a:schemeClr val="accent3">
                  <a:lumMod val="75000"/>
                </a:schemeClr>
              </a:buClr>
              <a:buFont typeface="+mj-lt"/>
              <a:buAutoNum type="arabicPeriod"/>
              <a:defRPr lang="ru-RU"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lang="ru-RU"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lang="ru-RU"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lang="ru-RU" sz="1800" spc="0">
                <a:solidFill>
                  <a:schemeClr val="bg1"/>
                </a:solidFill>
                <a:latin typeface="+mn-lt"/>
              </a:defRPr>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9" name="Объект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rtlCol="0"/>
          <a:lstStyle>
            <a:lvl1pPr marL="0" indent="0">
              <a:lnSpc>
                <a:spcPct val="120000"/>
              </a:lnSpc>
              <a:spcBef>
                <a:spcPts val="1000"/>
              </a:spcBef>
              <a:buClr>
                <a:schemeClr val="accent6"/>
              </a:buClr>
              <a:buFont typeface="Arial" panose="020B0604020202020204" pitchFamily="34" charset="0"/>
              <a:buNone/>
              <a:defRPr lang="ru-RU"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lang="ru-RU" sz="1800" spc="0">
                <a:solidFill>
                  <a:schemeClr val="bg1"/>
                </a:solidFill>
                <a:latin typeface="+mn-lt"/>
              </a:defRPr>
            </a:lvl4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p:txBody>
      </p:sp>
      <p:sp>
        <p:nvSpPr>
          <p:cNvPr id="15" name="Нижний колонтитул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ru-RU" sz="1200" spc="0">
                <a:solidFill>
                  <a:schemeClr val="bg1"/>
                </a:solidFill>
              </a:defRPr>
            </a:lvl1pPr>
          </a:lstStyle>
          <a:p>
            <a:pPr rtl="0"/>
            <a:r>
              <a:rPr lang="ru-RU"/>
              <a:t>Заголовок презентации</a:t>
            </a:r>
          </a:p>
        </p:txBody>
      </p:sp>
      <p:sp>
        <p:nvSpPr>
          <p:cNvPr id="16" name="Номер слайда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ru-RU" sz="1200">
                <a:solidFill>
                  <a:schemeClr val="bg1"/>
                </a:solidFill>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ru-RU"/>
            </a:defPPr>
          </a:lstStyle>
          <a:p>
            <a:pPr rtl="0"/>
            <a:r>
              <a:rPr lang="ru-RU"/>
              <a:t>Образец заголовка</a:t>
            </a:r>
            <a:endParaRPr lang="ru-RU" dirty="0"/>
          </a:p>
        </p:txBody>
      </p:sp>
      <p:sp>
        <p:nvSpPr>
          <p:cNvPr id="3" name="Текст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Дата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ru-RU" sz="1200">
                <a:solidFill>
                  <a:schemeClr val="bg1"/>
                </a:solidFill>
                <a:latin typeface="+mj-lt"/>
                <a:cs typeface="Biome" panose="020B0503030204020804" pitchFamily="34" charset="0"/>
              </a:defRPr>
            </a:lvl1pPr>
          </a:lstStyle>
          <a:p>
            <a:pPr rtl="0"/>
            <a:endParaRPr lang="ru-RU" dirty="0"/>
          </a:p>
        </p:txBody>
      </p:sp>
      <p:sp>
        <p:nvSpPr>
          <p:cNvPr id="5" name="Нижний колонтитул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ru-RU" sz="1200">
                <a:solidFill>
                  <a:schemeClr val="bg1"/>
                </a:solidFill>
                <a:latin typeface="+mj-lt"/>
                <a:cs typeface="Biome" panose="020B0503030204020804" pitchFamily="34" charset="0"/>
              </a:defRPr>
            </a:lvl1pPr>
          </a:lstStyle>
          <a:p>
            <a:pPr rtl="0"/>
            <a:r>
              <a:rPr lang="ru-RU"/>
              <a:t>Заголовок презентации</a:t>
            </a:r>
          </a:p>
        </p:txBody>
      </p:sp>
      <p:sp>
        <p:nvSpPr>
          <p:cNvPr id="6" name="Номер слайда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ru-RU" sz="1200">
                <a:solidFill>
                  <a:schemeClr val="bg1"/>
                </a:solidFill>
                <a:latin typeface="+mj-lt"/>
                <a:cs typeface="Biome" panose="020B0503030204020804" pitchFamily="34" charset="0"/>
              </a:defRPr>
            </a:lvl1pPr>
          </a:lstStyle>
          <a:p>
            <a:pPr rtl="0"/>
            <a:fld id="{FE024F78-56A6-7740-B68D-8D4D026EDF3F}" type="slidenum">
              <a:rPr lang="ru-RU" smtClean="0"/>
              <a:pPr/>
              <a:t>‹#›</a:t>
            </a:fld>
            <a:endParaRPr lang="ru-RU"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lang="ru-RU"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ru-RU"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ru-RU"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ru-RU"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ru-RU"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ru-RU"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p:bodyStyle>
    <p:otherStyle>
      <a:defPPr>
        <a:defRPr lang="ru-RU"/>
      </a:defPPr>
      <a:lvl1pPr marL="0" algn="l" defTabSz="914400" rtl="0" eaLnBrk="1" latinLnBrk="0" hangingPunct="1">
        <a:defRPr lang="ru-RU" sz="1800" kern="1200">
          <a:solidFill>
            <a:schemeClr val="tx1"/>
          </a:solidFill>
          <a:latin typeface="+mn-lt"/>
          <a:ea typeface="+mn-ea"/>
          <a:cs typeface="+mn-cs"/>
        </a:defRPr>
      </a:lvl1pPr>
      <a:lvl2pPr marL="457200" algn="l" defTabSz="914400" rtl="0" eaLnBrk="1" latinLnBrk="0" hangingPunct="1">
        <a:defRPr lang="ru-RU" sz="1800" kern="1200">
          <a:solidFill>
            <a:schemeClr val="tx1"/>
          </a:solidFill>
          <a:latin typeface="+mn-lt"/>
          <a:ea typeface="+mn-ea"/>
          <a:cs typeface="+mn-cs"/>
        </a:defRPr>
      </a:lvl2pPr>
      <a:lvl3pPr marL="914400" algn="l" defTabSz="914400" rtl="0" eaLnBrk="1" latinLnBrk="0" hangingPunct="1">
        <a:defRPr lang="ru-RU" sz="1800" kern="1200">
          <a:solidFill>
            <a:schemeClr val="tx1"/>
          </a:solidFill>
          <a:latin typeface="+mn-lt"/>
          <a:ea typeface="+mn-ea"/>
          <a:cs typeface="+mn-cs"/>
        </a:defRPr>
      </a:lvl3pPr>
      <a:lvl4pPr marL="1371600" algn="l" defTabSz="914400" rtl="0" eaLnBrk="1" latinLnBrk="0" hangingPunct="1">
        <a:defRPr lang="ru-RU" sz="1800" kern="1200">
          <a:solidFill>
            <a:schemeClr val="tx1"/>
          </a:solidFill>
          <a:latin typeface="+mn-lt"/>
          <a:ea typeface="+mn-ea"/>
          <a:cs typeface="+mn-cs"/>
        </a:defRPr>
      </a:lvl4pPr>
      <a:lvl5pPr marL="1828800" algn="l" defTabSz="914400" rtl="0" eaLnBrk="1" latinLnBrk="0" hangingPunct="1">
        <a:defRPr lang="ru-RU" sz="1800" kern="1200">
          <a:solidFill>
            <a:schemeClr val="tx1"/>
          </a:solidFill>
          <a:latin typeface="+mn-lt"/>
          <a:ea typeface="+mn-ea"/>
          <a:cs typeface="+mn-cs"/>
        </a:defRPr>
      </a:lvl5pPr>
      <a:lvl6pPr marL="2286000" algn="l" defTabSz="914400" rtl="0" eaLnBrk="1" latinLnBrk="0" hangingPunct="1">
        <a:defRPr lang="ru-RU" sz="1800" kern="1200">
          <a:solidFill>
            <a:schemeClr val="tx1"/>
          </a:solidFill>
          <a:latin typeface="+mn-lt"/>
          <a:ea typeface="+mn-ea"/>
          <a:cs typeface="+mn-cs"/>
        </a:defRPr>
      </a:lvl6pPr>
      <a:lvl7pPr marL="2743200" algn="l" defTabSz="914400" rtl="0" eaLnBrk="1" latinLnBrk="0" hangingPunct="1">
        <a:defRPr lang="ru-RU" sz="1800" kern="1200">
          <a:solidFill>
            <a:schemeClr val="tx1"/>
          </a:solidFill>
          <a:latin typeface="+mn-lt"/>
          <a:ea typeface="+mn-ea"/>
          <a:cs typeface="+mn-cs"/>
        </a:defRPr>
      </a:lvl7pPr>
      <a:lvl8pPr marL="3200400" algn="l" defTabSz="914400" rtl="0" eaLnBrk="1" latinLnBrk="0" hangingPunct="1">
        <a:defRPr lang="ru-RU" sz="1800" kern="1200">
          <a:solidFill>
            <a:schemeClr val="tx1"/>
          </a:solidFill>
          <a:latin typeface="+mn-lt"/>
          <a:ea typeface="+mn-ea"/>
          <a:cs typeface="+mn-cs"/>
        </a:defRPr>
      </a:lvl8pPr>
      <a:lvl9pPr marL="3657600" algn="l" defTabSz="914400" rtl="0" eaLnBrk="1" latinLnBrk="0" hangingPunct="1">
        <a:defRPr lang="ru-RU"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in/sergei-zholudev-755ab873/" TargetMode="External"/><Relationship Id="rId7" Type="http://schemas.openxmlformats.org/officeDocument/2006/relationships/hyperlink" Target="https://github.com/Zholly18/vale-top-11"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hyperlink" Target="https://github.com/Zholly18"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997874EA-2F67-60CD-631F-5A787057F8CE}"/>
              </a:ext>
            </a:extLst>
          </p:cNvPr>
          <p:cNvSpPr>
            <a:spLocks noGrp="1"/>
          </p:cNvSpPr>
          <p:nvPr>
            <p:ph type="title"/>
          </p:nvPr>
        </p:nvSpPr>
        <p:spPr>
          <a:xfrm>
            <a:off x="0" y="-28269"/>
            <a:ext cx="12191998" cy="3215641"/>
          </a:xfrm>
        </p:spPr>
        <p:txBody>
          <a:bodyPr rtlCol="0" anchor="b"/>
          <a:lstStyle>
            <a:defPPr>
              <a:defRPr lang="ru-RU"/>
            </a:defPPr>
          </a:lstStyle>
          <a:p>
            <a:pPr rtl="0"/>
            <a:r>
              <a:rPr lang="en-US" sz="1800" b="1" i="0" u="none" strike="noStrike" baseline="0" dirty="0">
                <a:solidFill>
                  <a:srgbClr val="FFFFFF"/>
                </a:solidFill>
                <a:latin typeface="RobotoCondensed-Bold"/>
              </a:rPr>
              <a:t>BUSINESS &amp; DATA </a:t>
            </a:r>
            <a:r>
              <a:rPr lang="en-US" sz="1800" b="1" i="0" u="none" strike="noStrike" baseline="0" dirty="0">
                <a:solidFill>
                  <a:srgbClr val="B4EC42"/>
                </a:solidFill>
                <a:latin typeface="RobotoCondensed-Bold"/>
              </a:rPr>
              <a:t>ANALYTICS </a:t>
            </a:r>
            <a:r>
              <a:rPr lang="en-US" sz="1800" b="1" i="0" u="none" strike="noStrike" baseline="0" dirty="0">
                <a:solidFill>
                  <a:srgbClr val="FFFFFF"/>
                </a:solidFill>
                <a:latin typeface="RobotoCondensed-Bold"/>
              </a:rPr>
              <a:t>TASK</a:t>
            </a:r>
            <a:endParaRPr lang="ru-RU" dirty="0"/>
          </a:p>
        </p:txBody>
      </p:sp>
      <p:sp>
        <p:nvSpPr>
          <p:cNvPr id="9" name="Подзаголовок 3">
            <a:extLst>
              <a:ext uri="{FF2B5EF4-FFF2-40B4-BE49-F238E27FC236}">
                <a16:creationId xmlns:a16="http://schemas.microsoft.com/office/drawing/2014/main" id="{2981AB9E-AF0F-CAD0-2DD2-D640FB871E66}"/>
              </a:ext>
            </a:extLst>
          </p:cNvPr>
          <p:cNvSpPr>
            <a:spLocks noGrp="1"/>
          </p:cNvSpPr>
          <p:nvPr>
            <p:ph type="subTitle" idx="1"/>
          </p:nvPr>
        </p:nvSpPr>
        <p:spPr>
          <a:xfrm>
            <a:off x="3" y="3356303"/>
            <a:ext cx="12191997" cy="2577772"/>
          </a:xfrm>
        </p:spPr>
        <p:txBody>
          <a:bodyPr rtlCol="0"/>
          <a:lstStyle>
            <a:defPPr>
              <a:defRPr lang="ru-RU"/>
            </a:defPPr>
          </a:lstStyle>
          <a:p>
            <a:pPr rtl="0"/>
            <a:r>
              <a:rPr lang="en-US" dirty="0"/>
              <a:t>TOP ELEVEN</a:t>
            </a:r>
            <a:endParaRPr lang="ru-RU" dirty="0"/>
          </a:p>
        </p:txBody>
      </p:sp>
      <p:pic>
        <p:nvPicPr>
          <p:cNvPr id="3" name="Рисунок 2">
            <a:extLst>
              <a:ext uri="{FF2B5EF4-FFF2-40B4-BE49-F238E27FC236}">
                <a16:creationId xmlns:a16="http://schemas.microsoft.com/office/drawing/2014/main" id="{1C36E3E5-95CF-49C4-B1D1-D738EFAC5F93}"/>
              </a:ext>
            </a:extLst>
          </p:cNvPr>
          <p:cNvPicPr>
            <a:picLocks noChangeAspect="1"/>
          </p:cNvPicPr>
          <p:nvPr/>
        </p:nvPicPr>
        <p:blipFill>
          <a:blip r:embed="rId3"/>
          <a:stretch>
            <a:fillRect/>
          </a:stretch>
        </p:blipFill>
        <p:spPr>
          <a:xfrm>
            <a:off x="4876800" y="4147573"/>
            <a:ext cx="1933576" cy="80429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9" name="Заголовок 1">
            <a:extLst>
              <a:ext uri="{FF2B5EF4-FFF2-40B4-BE49-F238E27FC236}">
                <a16:creationId xmlns:a16="http://schemas.microsoft.com/office/drawing/2014/main" id="{0FD6A3FE-1BF6-4C1A-0553-EBD497A69F2D}"/>
              </a:ext>
            </a:extLst>
          </p:cNvPr>
          <p:cNvSpPr>
            <a:spLocks noGrp="1"/>
          </p:cNvSpPr>
          <p:nvPr>
            <p:ph type="title"/>
          </p:nvPr>
        </p:nvSpPr>
        <p:spPr>
          <a:xfrm>
            <a:off x="828675" y="-393065"/>
            <a:ext cx="9906000" cy="5079365"/>
          </a:xfrm>
        </p:spPr>
        <p:txBody>
          <a:bodyPr rtlCol="0" anchor="b"/>
          <a:lstStyle>
            <a:defPPr>
              <a:defRPr lang="ru-RU"/>
            </a:defPPr>
          </a:lstStyle>
          <a:p>
            <a:pPr rtl="0"/>
            <a:r>
              <a:rPr lang="en-US" b="1" dirty="0"/>
              <a:t>VALE</a:t>
            </a:r>
            <a:r>
              <a:rPr lang="en-US" sz="2400" dirty="0"/>
              <a:t> is a relatively new feature in Top Eleven, and its goal </a:t>
            </a:r>
            <a:br>
              <a:rPr lang="en-US" sz="2400" dirty="0"/>
            </a:br>
            <a:r>
              <a:rPr lang="en-US" sz="2400" dirty="0"/>
              <a:t>is to monetize users that usually do not watch</a:t>
            </a:r>
            <a:br>
              <a:rPr lang="en-US" sz="2400" dirty="0"/>
            </a:br>
            <a:r>
              <a:rPr lang="en-US" sz="2400" dirty="0"/>
              <a:t>video ads on regular placements, nor are in-game payers (spend money directly in the </a:t>
            </a:r>
            <a:r>
              <a:rPr lang="en-US" sz="2400" dirty="0" err="1"/>
              <a:t>gamE</a:t>
            </a:r>
            <a:r>
              <a:rPr lang="en-US" sz="2400" dirty="0"/>
              <a:t>) </a:t>
            </a:r>
            <a:endParaRPr lang="ru-RU" sz="2400" dirty="0"/>
          </a:p>
        </p:txBody>
      </p:sp>
    </p:spTree>
    <p:extLst>
      <p:ext uri="{BB962C8B-B14F-4D97-AF65-F5344CB8AC3E}">
        <p14:creationId xmlns:p14="http://schemas.microsoft.com/office/powerpoint/2010/main" val="263205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FEFE388-CD0B-9671-4D4E-D6D8004C8851}"/>
              </a:ext>
            </a:extLst>
          </p:cNvPr>
          <p:cNvSpPr>
            <a:spLocks noGrp="1"/>
          </p:cNvSpPr>
          <p:nvPr>
            <p:ph type="title"/>
          </p:nvPr>
        </p:nvSpPr>
        <p:spPr>
          <a:xfrm>
            <a:off x="799891" y="142874"/>
            <a:ext cx="4960830" cy="639445"/>
          </a:xfrm>
        </p:spPr>
        <p:txBody>
          <a:bodyPr rtlCol="0"/>
          <a:lstStyle>
            <a:defPPr>
              <a:defRPr lang="ru-RU"/>
            </a:defPPr>
          </a:lstStyle>
          <a:p>
            <a:pPr rtl="0"/>
            <a:r>
              <a:rPr lang="en-US" dirty="0"/>
              <a:t>Business question #1 </a:t>
            </a:r>
            <a:endParaRPr lang="ru-RU" dirty="0"/>
          </a:p>
        </p:txBody>
      </p:sp>
      <p:sp>
        <p:nvSpPr>
          <p:cNvPr id="5" name="Подзаголовок 4">
            <a:extLst>
              <a:ext uri="{FF2B5EF4-FFF2-40B4-BE49-F238E27FC236}">
                <a16:creationId xmlns:a16="http://schemas.microsoft.com/office/drawing/2014/main" id="{BE4E0F37-0AD5-833C-CBE5-EAE02EC46069}"/>
              </a:ext>
            </a:extLst>
          </p:cNvPr>
          <p:cNvSpPr>
            <a:spLocks noGrp="1"/>
          </p:cNvSpPr>
          <p:nvPr>
            <p:ph type="subTitle" idx="1"/>
          </p:nvPr>
        </p:nvSpPr>
        <p:spPr>
          <a:xfrm>
            <a:off x="95250" y="1039600"/>
            <a:ext cx="6000750" cy="4703975"/>
          </a:xfrm>
        </p:spPr>
        <p:txBody>
          <a:bodyPr rtlCol="0"/>
          <a:lstStyle>
            <a:defPPr>
              <a:defRPr lang="ru-RU"/>
            </a:defPPr>
          </a:lstStyle>
          <a:p>
            <a:pPr rtl="0"/>
            <a:r>
              <a:rPr lang="en-US" sz="2400" u="sng" dirty="0"/>
              <a:t>Approach</a:t>
            </a:r>
          </a:p>
          <a:p>
            <a:pPr rtl="0"/>
            <a:r>
              <a:rPr lang="en-US" sz="1800" dirty="0"/>
              <a:t>Identify users exposed to VALE ads</a:t>
            </a:r>
          </a:p>
          <a:p>
            <a:pPr rtl="0"/>
            <a:endParaRPr lang="en-US" sz="1800" dirty="0"/>
          </a:p>
          <a:p>
            <a:pPr rtl="0"/>
            <a:r>
              <a:rPr lang="en-US" sz="1800" dirty="0"/>
              <a:t>1.Split users into segments:</a:t>
            </a:r>
          </a:p>
          <a:p>
            <a:pPr marL="285750" indent="-285750" rtl="0">
              <a:buFont typeface="Arial" panose="020B0604020202020204" pitchFamily="34" charset="0"/>
              <a:buChar char="•"/>
            </a:pPr>
            <a:r>
              <a:rPr lang="en-US" sz="1800" dirty="0"/>
              <a:t>VALE-only</a:t>
            </a:r>
          </a:p>
          <a:p>
            <a:pPr marL="285750" indent="-285750" rtl="0">
              <a:buFont typeface="Arial" panose="020B0604020202020204" pitchFamily="34" charset="0"/>
              <a:buChar char="•"/>
            </a:pPr>
            <a:r>
              <a:rPr lang="en-US" sz="1800" dirty="0"/>
              <a:t>Mixed (VALE + regular ads)</a:t>
            </a:r>
          </a:p>
          <a:p>
            <a:pPr rtl="0"/>
            <a:r>
              <a:rPr lang="en-US" sz="1800" dirty="0"/>
              <a:t>2. Calculate VALE-related revenue separately</a:t>
            </a:r>
          </a:p>
          <a:p>
            <a:pPr rtl="0"/>
            <a:endParaRPr lang="en-US" sz="1800" dirty="0"/>
          </a:p>
          <a:p>
            <a:pPr rtl="0"/>
            <a:r>
              <a:rPr lang="en-US" sz="2400" b="1" u="sng" dirty="0"/>
              <a:t>Key metric </a:t>
            </a:r>
          </a:p>
          <a:p>
            <a:pPr rtl="0"/>
            <a:r>
              <a:rPr lang="en-US" sz="1800" dirty="0"/>
              <a:t>Revenue generated exclusively from VALE ads</a:t>
            </a:r>
            <a:endParaRPr lang="ru-RU" sz="1800" dirty="0"/>
          </a:p>
        </p:txBody>
      </p:sp>
      <p:sp>
        <p:nvSpPr>
          <p:cNvPr id="4" name="Номер слайда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rtlCol="0"/>
          <a:lstStyle>
            <a:defPPr>
              <a:defRPr lang="ru-RU"/>
            </a:defPPr>
          </a:lstStyle>
          <a:p>
            <a:pPr rtl="0"/>
            <a:fld id="{FE024F78-56A6-7740-B68D-8D4D026EDF3F}" type="slidenum">
              <a:rPr lang="ru-RU" smtClean="0"/>
              <a:pPr rtl="0"/>
              <a:t>11</a:t>
            </a:fld>
            <a:endParaRPr lang="ru-RU" dirty="0"/>
          </a:p>
        </p:txBody>
      </p:sp>
      <p:pic>
        <p:nvPicPr>
          <p:cNvPr id="9" name="Рисунок 8">
            <a:extLst>
              <a:ext uri="{FF2B5EF4-FFF2-40B4-BE49-F238E27FC236}">
                <a16:creationId xmlns:a16="http://schemas.microsoft.com/office/drawing/2014/main" id="{75514777-A594-4D79-B8F3-9679D5279697}"/>
              </a:ext>
            </a:extLst>
          </p:cNvPr>
          <p:cNvPicPr>
            <a:picLocks noChangeAspect="1"/>
          </p:cNvPicPr>
          <p:nvPr/>
        </p:nvPicPr>
        <p:blipFill>
          <a:blip r:embed="rId3"/>
          <a:stretch>
            <a:fillRect/>
          </a:stretch>
        </p:blipFill>
        <p:spPr>
          <a:xfrm>
            <a:off x="6195349" y="473315"/>
            <a:ext cx="2480706" cy="2677890"/>
          </a:xfrm>
          <a:prstGeom prst="rect">
            <a:avLst/>
          </a:prstGeom>
        </p:spPr>
      </p:pic>
      <p:pic>
        <p:nvPicPr>
          <p:cNvPr id="11" name="Рисунок 10">
            <a:extLst>
              <a:ext uri="{FF2B5EF4-FFF2-40B4-BE49-F238E27FC236}">
                <a16:creationId xmlns:a16="http://schemas.microsoft.com/office/drawing/2014/main" id="{91E3C7D0-7CBB-4929-8893-AEFDB31084D3}"/>
              </a:ext>
            </a:extLst>
          </p:cNvPr>
          <p:cNvPicPr>
            <a:picLocks noChangeAspect="1"/>
          </p:cNvPicPr>
          <p:nvPr/>
        </p:nvPicPr>
        <p:blipFill>
          <a:blip r:embed="rId4"/>
          <a:stretch>
            <a:fillRect/>
          </a:stretch>
        </p:blipFill>
        <p:spPr>
          <a:xfrm>
            <a:off x="8752255" y="682128"/>
            <a:ext cx="3392120" cy="2395224"/>
          </a:xfrm>
          <a:prstGeom prst="rect">
            <a:avLst/>
          </a:prstGeom>
        </p:spPr>
      </p:pic>
      <p:pic>
        <p:nvPicPr>
          <p:cNvPr id="13" name="Рисунок 12">
            <a:extLst>
              <a:ext uri="{FF2B5EF4-FFF2-40B4-BE49-F238E27FC236}">
                <a16:creationId xmlns:a16="http://schemas.microsoft.com/office/drawing/2014/main" id="{2D390C49-523D-40B4-AD24-BCB6B9924699}"/>
              </a:ext>
            </a:extLst>
          </p:cNvPr>
          <p:cNvPicPr>
            <a:picLocks noChangeAspect="1"/>
          </p:cNvPicPr>
          <p:nvPr/>
        </p:nvPicPr>
        <p:blipFill>
          <a:blip r:embed="rId5"/>
          <a:stretch>
            <a:fillRect/>
          </a:stretch>
        </p:blipFill>
        <p:spPr>
          <a:xfrm>
            <a:off x="6236113" y="3391586"/>
            <a:ext cx="5868504" cy="2784285"/>
          </a:xfrm>
          <a:prstGeom prst="rect">
            <a:avLst/>
          </a:prstGeom>
        </p:spPr>
      </p:pic>
    </p:spTree>
    <p:extLst>
      <p:ext uri="{BB962C8B-B14F-4D97-AF65-F5344CB8AC3E}">
        <p14:creationId xmlns:p14="http://schemas.microsoft.com/office/powerpoint/2010/main" val="59814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rtlCol="0"/>
          <a:lstStyle>
            <a:defPPr>
              <a:defRPr lang="ru-RU"/>
            </a:defPPr>
          </a:lstStyle>
          <a:p>
            <a:pPr rtl="0"/>
            <a:r>
              <a:rPr lang="en-US" dirty="0"/>
              <a:t>Findings</a:t>
            </a:r>
            <a:endParaRPr lang="ru-RU" dirty="0"/>
          </a:p>
        </p:txBody>
      </p:sp>
      <p:sp>
        <p:nvSpPr>
          <p:cNvPr id="4" name="Объект 3">
            <a:extLst>
              <a:ext uri="{FF2B5EF4-FFF2-40B4-BE49-F238E27FC236}">
                <a16:creationId xmlns:a16="http://schemas.microsoft.com/office/drawing/2014/main" id="{74160DFF-2E7E-7A22-819A-C011020DFF01}"/>
              </a:ext>
            </a:extLst>
          </p:cNvPr>
          <p:cNvSpPr>
            <a:spLocks noGrp="1"/>
          </p:cNvSpPr>
          <p:nvPr>
            <p:ph sz="quarter" idx="31"/>
          </p:nvPr>
        </p:nvSpPr>
        <p:spPr>
          <a:xfrm>
            <a:off x="3305669" y="2232025"/>
            <a:ext cx="8010031" cy="3444875"/>
          </a:xfrm>
        </p:spPr>
        <p:txBody>
          <a:bodyPr rtlCol="0"/>
          <a:lstStyle>
            <a:defPPr>
              <a:defRPr lang="ru-RU"/>
            </a:defPPr>
          </a:lstStyle>
          <a:p>
            <a:pPr rtl="0"/>
            <a:r>
              <a:rPr lang="en-US" dirty="0"/>
              <a:t>Total VALE revenue</a:t>
            </a:r>
            <a:r>
              <a:rPr lang="en-US" sz="2400" b="1" dirty="0"/>
              <a:t>: $65.7</a:t>
            </a:r>
            <a:endParaRPr lang="ru-RU" sz="2400" b="1" dirty="0"/>
          </a:p>
          <a:p>
            <a:pPr rtl="0"/>
            <a:r>
              <a:rPr lang="en-US" dirty="0"/>
              <a:t>Revenue from VALE-only users: </a:t>
            </a:r>
            <a:r>
              <a:rPr lang="en-US" sz="2400" b="1" dirty="0"/>
              <a:t>$3.23</a:t>
            </a:r>
            <a:endParaRPr lang="ru-RU" sz="2400" b="1" dirty="0"/>
          </a:p>
          <a:p>
            <a:pPr rtl="0"/>
            <a:r>
              <a:rPr lang="en-US" dirty="0"/>
              <a:t>VALE-only users represent a small but purely incremental segment</a:t>
            </a:r>
            <a:endParaRPr lang="ru-RU" dirty="0"/>
          </a:p>
          <a:p>
            <a:pPr marL="0" indent="0" rtl="0">
              <a:buNone/>
            </a:pPr>
            <a:r>
              <a:rPr lang="en-US" sz="2400" b="1" u="sng" dirty="0"/>
              <a:t>Interpretation: </a:t>
            </a:r>
            <a:endParaRPr lang="ru-RU" sz="2400" b="1" u="sng" dirty="0"/>
          </a:p>
          <a:p>
            <a:pPr rtl="0"/>
            <a:r>
              <a:rPr lang="en-US" dirty="0"/>
              <a:t>Without VALE, this revenue would not have been generated.</a:t>
            </a:r>
          </a:p>
          <a:p>
            <a:pPr rtl="0"/>
            <a:r>
              <a:rPr lang="en-US" dirty="0"/>
              <a:t>VALE contributes additional monetization, primarily driven by mixed users.</a:t>
            </a:r>
            <a:endParaRPr lang="ru-RU" dirty="0"/>
          </a:p>
        </p:txBody>
      </p:sp>
    </p:spTree>
    <p:extLst>
      <p:ext uri="{BB962C8B-B14F-4D97-AF65-F5344CB8AC3E}">
        <p14:creationId xmlns:p14="http://schemas.microsoft.com/office/powerpoint/2010/main" val="1962637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FEFE388-CD0B-9671-4D4E-D6D8004C8851}"/>
              </a:ext>
            </a:extLst>
          </p:cNvPr>
          <p:cNvSpPr>
            <a:spLocks noGrp="1"/>
          </p:cNvSpPr>
          <p:nvPr>
            <p:ph type="title"/>
          </p:nvPr>
        </p:nvSpPr>
        <p:spPr>
          <a:xfrm>
            <a:off x="799891" y="142874"/>
            <a:ext cx="4960830" cy="639445"/>
          </a:xfrm>
        </p:spPr>
        <p:txBody>
          <a:bodyPr rtlCol="0"/>
          <a:lstStyle>
            <a:defPPr>
              <a:defRPr lang="ru-RU"/>
            </a:defPPr>
          </a:lstStyle>
          <a:p>
            <a:pPr rtl="0"/>
            <a:r>
              <a:rPr lang="en-US" dirty="0"/>
              <a:t>Business question #2 </a:t>
            </a:r>
            <a:endParaRPr lang="ru-RU" dirty="0"/>
          </a:p>
        </p:txBody>
      </p:sp>
      <p:sp>
        <p:nvSpPr>
          <p:cNvPr id="5" name="Подзаголовок 4">
            <a:extLst>
              <a:ext uri="{FF2B5EF4-FFF2-40B4-BE49-F238E27FC236}">
                <a16:creationId xmlns:a16="http://schemas.microsoft.com/office/drawing/2014/main" id="{BE4E0F37-0AD5-833C-CBE5-EAE02EC46069}"/>
              </a:ext>
            </a:extLst>
          </p:cNvPr>
          <p:cNvSpPr>
            <a:spLocks noGrp="1"/>
          </p:cNvSpPr>
          <p:nvPr>
            <p:ph type="subTitle" idx="1"/>
          </p:nvPr>
        </p:nvSpPr>
        <p:spPr>
          <a:xfrm>
            <a:off x="118399" y="1452121"/>
            <a:ext cx="6000750" cy="3953758"/>
          </a:xfrm>
        </p:spPr>
        <p:txBody>
          <a:bodyPr rtlCol="0"/>
          <a:lstStyle>
            <a:defPPr>
              <a:defRPr lang="ru-RU"/>
            </a:defPPr>
          </a:lstStyle>
          <a:p>
            <a:pPr rtl="0"/>
            <a:r>
              <a:rPr lang="en-US" sz="2400" u="sng" dirty="0" err="1"/>
              <a:t>ApproacH</a:t>
            </a:r>
            <a:r>
              <a:rPr lang="en-US" sz="2400" u="sng" dirty="0"/>
              <a:t>*</a:t>
            </a:r>
          </a:p>
          <a:p>
            <a:pPr rtl="0"/>
            <a:r>
              <a:rPr lang="en-US" sz="1800" dirty="0"/>
              <a:t>Compare regular ad consumption between:</a:t>
            </a:r>
          </a:p>
          <a:p>
            <a:pPr marL="285750" indent="-285750" rtl="0">
              <a:buFont typeface="Arial" panose="020B0604020202020204" pitchFamily="34" charset="0"/>
              <a:buChar char="•"/>
            </a:pPr>
            <a:r>
              <a:rPr lang="en-US" sz="1800" dirty="0"/>
              <a:t>users who watch only regular</a:t>
            </a:r>
          </a:p>
          <a:p>
            <a:pPr marL="285750" indent="-285750" rtl="0">
              <a:buFont typeface="Arial" panose="020B0604020202020204" pitchFamily="34" charset="0"/>
              <a:buChar char="•"/>
            </a:pPr>
            <a:r>
              <a:rPr lang="en-US" sz="1800" dirty="0"/>
              <a:t>users who watch both VALE and regular ads</a:t>
            </a:r>
          </a:p>
          <a:p>
            <a:pPr marL="285750" indent="-285750" rtl="0">
              <a:buFont typeface="Arial" panose="020B0604020202020204" pitchFamily="34" charset="0"/>
              <a:buChar char="•"/>
            </a:pPr>
            <a:endParaRPr lang="en-US" sz="1800" dirty="0"/>
          </a:p>
          <a:p>
            <a:pPr rtl="0"/>
            <a:r>
              <a:rPr lang="en-US" sz="2400" u="sng" dirty="0"/>
              <a:t>Key metric</a:t>
            </a:r>
          </a:p>
          <a:p>
            <a:pPr rtl="0"/>
            <a:r>
              <a:rPr lang="en-US" sz="1800" dirty="0"/>
              <a:t>Average number of regular ads per user</a:t>
            </a:r>
          </a:p>
        </p:txBody>
      </p:sp>
      <p:sp>
        <p:nvSpPr>
          <p:cNvPr id="8" name="Заголовок 2">
            <a:extLst>
              <a:ext uri="{FF2B5EF4-FFF2-40B4-BE49-F238E27FC236}">
                <a16:creationId xmlns:a16="http://schemas.microsoft.com/office/drawing/2014/main" id="{AE943095-3486-4C06-8F86-AE7BE4E14FC4}"/>
              </a:ext>
            </a:extLst>
          </p:cNvPr>
          <p:cNvSpPr txBox="1">
            <a:spLocks/>
          </p:cNvSpPr>
          <p:nvPr/>
        </p:nvSpPr>
        <p:spPr>
          <a:xfrm>
            <a:off x="118399" y="5673101"/>
            <a:ext cx="9997151" cy="1106193"/>
          </a:xfrm>
          <a:prstGeom prst="rect">
            <a:avLst/>
          </a:prstGeom>
        </p:spPr>
        <p:txBody>
          <a:bodyPr vert="horz" lIns="91440" tIns="45720" rIns="91440" bIns="45720" rtlCol="0" anchor="b">
            <a:noAutofit/>
          </a:bodyPr>
          <a:lstStyle>
            <a:defPPr>
              <a:defRPr lang="ru-RU"/>
            </a:defPPr>
            <a:lvl1pPr algn="l" defTabSz="914400" rtl="0" eaLnBrk="1" latinLnBrk="0" hangingPunct="1">
              <a:lnSpc>
                <a:spcPct val="90000"/>
              </a:lnSpc>
              <a:spcBef>
                <a:spcPct val="0"/>
              </a:spcBef>
              <a:buNone/>
              <a:defRPr lang="ru-RU" sz="2400" kern="1200" cap="all" spc="300" baseline="0">
                <a:solidFill>
                  <a:schemeClr val="bg1"/>
                </a:solidFill>
                <a:latin typeface="+mj-lt"/>
                <a:ea typeface="+mj-ea"/>
                <a:cs typeface="Biome" panose="020B0503030204020804" pitchFamily="34" charset="0"/>
              </a:defRPr>
            </a:lvl1pPr>
          </a:lstStyle>
          <a:p>
            <a:endParaRPr lang="en-US" sz="900" dirty="0"/>
          </a:p>
          <a:p>
            <a:r>
              <a:rPr lang="en-US" sz="900" dirty="0"/>
              <a:t>Data limitations</a:t>
            </a:r>
          </a:p>
          <a:p>
            <a:endParaRPr lang="en-US" sz="900" dirty="0"/>
          </a:p>
          <a:p>
            <a:pPr marL="171450" indent="-171450">
              <a:buFont typeface="Arial" panose="020B0604020202020204" pitchFamily="34" charset="0"/>
              <a:buChar char="•"/>
            </a:pPr>
            <a:r>
              <a:rPr lang="en-US" sz="900" dirty="0"/>
              <a:t>No user-level timelines</a:t>
            </a:r>
          </a:p>
          <a:p>
            <a:pPr marL="171450" indent="-171450">
              <a:buFont typeface="Arial" panose="020B0604020202020204" pitchFamily="34" charset="0"/>
              <a:buChar char="•"/>
            </a:pPr>
            <a:r>
              <a:rPr lang="en-US" sz="900" dirty="0"/>
              <a:t>No “before / after VALE” markers</a:t>
            </a:r>
          </a:p>
          <a:p>
            <a:pPr marL="171450" indent="-171450">
              <a:buFont typeface="Arial" panose="020B0604020202020204" pitchFamily="34" charset="0"/>
              <a:buChar char="•"/>
            </a:pPr>
            <a:r>
              <a:rPr lang="en-US" sz="900" dirty="0"/>
              <a:t>No control group</a:t>
            </a:r>
          </a:p>
          <a:p>
            <a:endParaRPr lang="en-US" sz="900" dirty="0"/>
          </a:p>
          <a:p>
            <a:r>
              <a:rPr lang="en-US" sz="900" dirty="0"/>
              <a:t>Direct cannibalization testing is not possible</a:t>
            </a:r>
          </a:p>
        </p:txBody>
      </p:sp>
      <p:pic>
        <p:nvPicPr>
          <p:cNvPr id="6" name="Рисунок 5">
            <a:extLst>
              <a:ext uri="{FF2B5EF4-FFF2-40B4-BE49-F238E27FC236}">
                <a16:creationId xmlns:a16="http://schemas.microsoft.com/office/drawing/2014/main" id="{C4EDDAA5-F9D1-451E-A09E-D3BB3481C728}"/>
              </a:ext>
            </a:extLst>
          </p:cNvPr>
          <p:cNvPicPr>
            <a:picLocks noChangeAspect="1"/>
          </p:cNvPicPr>
          <p:nvPr/>
        </p:nvPicPr>
        <p:blipFill>
          <a:blip r:embed="rId3"/>
          <a:stretch>
            <a:fillRect/>
          </a:stretch>
        </p:blipFill>
        <p:spPr>
          <a:xfrm>
            <a:off x="7060588" y="160654"/>
            <a:ext cx="4331521" cy="3162323"/>
          </a:xfrm>
          <a:prstGeom prst="rect">
            <a:avLst/>
          </a:prstGeom>
        </p:spPr>
      </p:pic>
      <p:pic>
        <p:nvPicPr>
          <p:cNvPr id="10" name="Рисунок 9">
            <a:extLst>
              <a:ext uri="{FF2B5EF4-FFF2-40B4-BE49-F238E27FC236}">
                <a16:creationId xmlns:a16="http://schemas.microsoft.com/office/drawing/2014/main" id="{E3CF2BB8-7E00-4EF3-9E01-7747525962B3}"/>
              </a:ext>
            </a:extLst>
          </p:cNvPr>
          <p:cNvPicPr>
            <a:picLocks noChangeAspect="1"/>
          </p:cNvPicPr>
          <p:nvPr/>
        </p:nvPicPr>
        <p:blipFill>
          <a:blip r:embed="rId4"/>
          <a:stretch>
            <a:fillRect/>
          </a:stretch>
        </p:blipFill>
        <p:spPr>
          <a:xfrm>
            <a:off x="7060589" y="3535024"/>
            <a:ext cx="4331520" cy="3172613"/>
          </a:xfrm>
          <a:prstGeom prst="rect">
            <a:avLst/>
          </a:prstGeom>
        </p:spPr>
      </p:pic>
    </p:spTree>
    <p:extLst>
      <p:ext uri="{BB962C8B-B14F-4D97-AF65-F5344CB8AC3E}">
        <p14:creationId xmlns:p14="http://schemas.microsoft.com/office/powerpoint/2010/main" val="161671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rtlCol="0"/>
          <a:lstStyle>
            <a:defPPr>
              <a:defRPr lang="ru-RU"/>
            </a:defPPr>
          </a:lstStyle>
          <a:p>
            <a:pPr rtl="0"/>
            <a:r>
              <a:rPr lang="en-US" dirty="0"/>
              <a:t>Findings</a:t>
            </a:r>
            <a:endParaRPr lang="ru-RU" dirty="0"/>
          </a:p>
        </p:txBody>
      </p:sp>
      <p:sp>
        <p:nvSpPr>
          <p:cNvPr id="4" name="Объект 3">
            <a:extLst>
              <a:ext uri="{FF2B5EF4-FFF2-40B4-BE49-F238E27FC236}">
                <a16:creationId xmlns:a16="http://schemas.microsoft.com/office/drawing/2014/main" id="{74160DFF-2E7E-7A22-819A-C011020DFF01}"/>
              </a:ext>
            </a:extLst>
          </p:cNvPr>
          <p:cNvSpPr>
            <a:spLocks noGrp="1"/>
          </p:cNvSpPr>
          <p:nvPr>
            <p:ph sz="quarter" idx="31"/>
          </p:nvPr>
        </p:nvSpPr>
        <p:spPr>
          <a:xfrm>
            <a:off x="3305669" y="2232025"/>
            <a:ext cx="8010031" cy="3444875"/>
          </a:xfrm>
        </p:spPr>
        <p:txBody>
          <a:bodyPr rtlCol="0"/>
          <a:lstStyle>
            <a:defPPr>
              <a:defRPr lang="ru-RU"/>
            </a:defPPr>
          </a:lstStyle>
          <a:p>
            <a:pPr rtl="0"/>
            <a:r>
              <a:rPr lang="en-US" sz="2400" dirty="0"/>
              <a:t>Mixed users consume significantly more regular ads than regular-only users</a:t>
            </a:r>
            <a:r>
              <a:rPr lang="ru-RU" sz="2400" dirty="0"/>
              <a:t> (</a:t>
            </a:r>
            <a:r>
              <a:rPr lang="en-US" sz="2400" b="1" dirty="0"/>
              <a:t>&gt;10 times in average</a:t>
            </a:r>
            <a:r>
              <a:rPr lang="en-US" sz="2400" dirty="0"/>
              <a:t>) </a:t>
            </a:r>
            <a:endParaRPr lang="ru-RU" sz="2400" dirty="0"/>
          </a:p>
        </p:txBody>
      </p:sp>
    </p:spTree>
    <p:extLst>
      <p:ext uri="{BB962C8B-B14F-4D97-AF65-F5344CB8AC3E}">
        <p14:creationId xmlns:p14="http://schemas.microsoft.com/office/powerpoint/2010/main" val="233033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9" name="Заголовок 1">
            <a:extLst>
              <a:ext uri="{FF2B5EF4-FFF2-40B4-BE49-F238E27FC236}">
                <a16:creationId xmlns:a16="http://schemas.microsoft.com/office/drawing/2014/main" id="{0FD6A3FE-1BF6-4C1A-0553-EBD497A69F2D}"/>
              </a:ext>
            </a:extLst>
          </p:cNvPr>
          <p:cNvSpPr>
            <a:spLocks noGrp="1"/>
          </p:cNvSpPr>
          <p:nvPr>
            <p:ph type="title"/>
          </p:nvPr>
        </p:nvSpPr>
        <p:spPr>
          <a:xfrm>
            <a:off x="3172966" y="242094"/>
            <a:ext cx="5636517" cy="742268"/>
          </a:xfrm>
        </p:spPr>
        <p:txBody>
          <a:bodyPr rtlCol="0" anchor="b"/>
          <a:lstStyle>
            <a:defPPr>
              <a:defRPr lang="ru-RU"/>
            </a:defPPr>
          </a:lstStyle>
          <a:p>
            <a:pPr rtl="0"/>
            <a:r>
              <a:rPr lang="en-US" dirty="0"/>
              <a:t>Conclusions</a:t>
            </a:r>
            <a:endParaRPr lang="ru-RU" dirty="0"/>
          </a:p>
        </p:txBody>
      </p:sp>
      <p:sp>
        <p:nvSpPr>
          <p:cNvPr id="6" name="Подзаголовок 5">
            <a:extLst>
              <a:ext uri="{FF2B5EF4-FFF2-40B4-BE49-F238E27FC236}">
                <a16:creationId xmlns:a16="http://schemas.microsoft.com/office/drawing/2014/main" id="{C15774B0-D971-67D7-27EB-FDB82B3A58CD}"/>
              </a:ext>
            </a:extLst>
          </p:cNvPr>
          <p:cNvSpPr>
            <a:spLocks noGrp="1"/>
          </p:cNvSpPr>
          <p:nvPr>
            <p:ph type="subTitle" idx="1"/>
          </p:nvPr>
        </p:nvSpPr>
        <p:spPr>
          <a:xfrm>
            <a:off x="2109786" y="1237985"/>
            <a:ext cx="7762875" cy="5515240"/>
          </a:xfrm>
        </p:spPr>
        <p:txBody>
          <a:bodyPr rtlCol="0"/>
          <a:lstStyle>
            <a:defPPr>
              <a:defRPr lang="ru-RU"/>
            </a:defPPr>
          </a:lstStyle>
          <a:p>
            <a:pPr rtl="0"/>
            <a:r>
              <a:rPr lang="en-US" sz="2400" u="sng" dirty="0"/>
              <a:t>Key insights</a:t>
            </a:r>
          </a:p>
          <a:p>
            <a:pPr rtl="0"/>
            <a:endParaRPr lang="en-US" sz="2400" u="sng" dirty="0"/>
          </a:p>
          <a:p>
            <a:pPr marL="342900" indent="-342900" rtl="0">
              <a:buFont typeface="+mj-lt"/>
              <a:buAutoNum type="arabicPeriod"/>
            </a:pPr>
            <a:r>
              <a:rPr lang="en-US" dirty="0"/>
              <a:t>VALE generates incremental revenue</a:t>
            </a:r>
          </a:p>
          <a:p>
            <a:pPr marL="342900" indent="-342900" rtl="0">
              <a:buFont typeface="+mj-lt"/>
              <a:buAutoNum type="arabicPeriod"/>
            </a:pPr>
            <a:r>
              <a:rPr lang="en-US" dirty="0"/>
              <a:t>No evidence of cannibalization in observed data</a:t>
            </a:r>
          </a:p>
          <a:p>
            <a:pPr marL="342900" indent="-342900" rtl="0">
              <a:buFont typeface="+mj-lt"/>
              <a:buAutoNum type="arabicPeriod"/>
            </a:pPr>
            <a:r>
              <a:rPr lang="en-US" dirty="0"/>
              <a:t>VALE appears to be a complementary, not substitutive, ad format</a:t>
            </a:r>
          </a:p>
          <a:p>
            <a:pPr marL="342900" indent="-342900" rtl="0">
              <a:buFont typeface="+mj-lt"/>
              <a:buAutoNum type="arabicPeriod"/>
            </a:pPr>
            <a:endParaRPr lang="en-US" dirty="0"/>
          </a:p>
          <a:p>
            <a:pPr rtl="0"/>
            <a:r>
              <a:rPr lang="en-US" sz="2400" u="sng" dirty="0"/>
              <a:t>Important note</a:t>
            </a:r>
          </a:p>
          <a:p>
            <a:pPr rtl="0"/>
            <a:r>
              <a:rPr lang="en-US" dirty="0"/>
              <a:t>1. Results are correlational.</a:t>
            </a:r>
          </a:p>
          <a:p>
            <a:pPr rtl="0"/>
            <a:r>
              <a:rPr lang="en-US" dirty="0"/>
              <a:t>2. A robust cannibalization assessment would require:</a:t>
            </a:r>
          </a:p>
          <a:p>
            <a:pPr marL="285750" indent="-285750" rtl="0">
              <a:buFont typeface="Arial" panose="020B0604020202020204" pitchFamily="34" charset="0"/>
              <a:buChar char="•"/>
            </a:pPr>
            <a:r>
              <a:rPr lang="en-US" dirty="0"/>
              <a:t>longitudinal user data</a:t>
            </a:r>
          </a:p>
          <a:p>
            <a:pPr marL="285750" indent="-285750" rtl="0">
              <a:buFont typeface="Arial" panose="020B0604020202020204" pitchFamily="34" charset="0"/>
              <a:buChar char="•"/>
            </a:pPr>
            <a:r>
              <a:rPr lang="en-US" dirty="0"/>
              <a:t>an A/B testing framework</a:t>
            </a:r>
            <a:endParaRPr lang="ru-RU" dirty="0"/>
          </a:p>
        </p:txBody>
      </p:sp>
    </p:spTree>
    <p:extLst>
      <p:ext uri="{BB962C8B-B14F-4D97-AF65-F5344CB8AC3E}">
        <p14:creationId xmlns:p14="http://schemas.microsoft.com/office/powerpoint/2010/main" val="2740300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Заголовок 1">
            <a:extLst>
              <a:ext uri="{FF2B5EF4-FFF2-40B4-BE49-F238E27FC236}">
                <a16:creationId xmlns:a16="http://schemas.microsoft.com/office/drawing/2014/main" id="{CE1ABEC8-43FD-4F21-A7D2-70200D86263C}"/>
              </a:ext>
            </a:extLst>
          </p:cNvPr>
          <p:cNvSpPr>
            <a:spLocks noGrp="1"/>
          </p:cNvSpPr>
          <p:nvPr>
            <p:ph type="title"/>
          </p:nvPr>
        </p:nvSpPr>
        <p:spPr>
          <a:xfrm>
            <a:off x="831850" y="-709831"/>
            <a:ext cx="4409514" cy="2203704"/>
          </a:xfrm>
        </p:spPr>
        <p:txBody>
          <a:bodyPr rtlCol="0"/>
          <a:lstStyle>
            <a:defPPr>
              <a:defRPr lang="ru-RU"/>
            </a:defPPr>
          </a:lstStyle>
          <a:p>
            <a:pPr rtl="0"/>
            <a:r>
              <a:rPr lang="en-US" dirty="0"/>
              <a:t>Thank YOU!</a:t>
            </a:r>
            <a:br>
              <a:rPr lang="ru-RU" dirty="0"/>
            </a:br>
            <a:r>
              <a:rPr lang="en-US" dirty="0"/>
              <a:t> </a:t>
            </a:r>
            <a:endParaRPr lang="ru-RU" dirty="0"/>
          </a:p>
        </p:txBody>
      </p:sp>
      <p:sp>
        <p:nvSpPr>
          <p:cNvPr id="14" name="Текст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rtlCol="0"/>
          <a:lstStyle>
            <a:defPPr>
              <a:defRPr lang="ru-RU"/>
            </a:defPPr>
          </a:lstStyle>
          <a:p>
            <a:pPr rtl="0"/>
            <a:r>
              <a:rPr lang="en-US" dirty="0"/>
              <a:t>SERGEI ZHOLUDEV</a:t>
            </a:r>
            <a:endParaRPr lang="ru-RU" dirty="0"/>
          </a:p>
          <a:p>
            <a:pPr rtl="0"/>
            <a:r>
              <a:rPr lang="en-US" dirty="0"/>
              <a:t>zholly18</a:t>
            </a:r>
            <a:r>
              <a:rPr lang="ru-RU" dirty="0"/>
              <a:t>@</a:t>
            </a:r>
            <a:r>
              <a:rPr lang="en-US" dirty="0"/>
              <a:t>gmail.com </a:t>
            </a:r>
            <a:endParaRPr lang="ru-RU" dirty="0"/>
          </a:p>
        </p:txBody>
      </p:sp>
      <p:pic>
        <p:nvPicPr>
          <p:cNvPr id="3" name="Рисунок 2">
            <a:hlinkClick r:id="rId3"/>
            <a:extLst>
              <a:ext uri="{FF2B5EF4-FFF2-40B4-BE49-F238E27FC236}">
                <a16:creationId xmlns:a16="http://schemas.microsoft.com/office/drawing/2014/main" id="{13BBF6BD-9F7E-4853-86AC-360B26436E9F}"/>
              </a:ext>
            </a:extLst>
          </p:cNvPr>
          <p:cNvPicPr>
            <a:picLocks noChangeAspect="1"/>
          </p:cNvPicPr>
          <p:nvPr/>
        </p:nvPicPr>
        <p:blipFill>
          <a:blip r:embed="rId4"/>
          <a:stretch>
            <a:fillRect/>
          </a:stretch>
        </p:blipFill>
        <p:spPr>
          <a:xfrm>
            <a:off x="835831" y="4045907"/>
            <a:ext cx="487993" cy="487993"/>
          </a:xfrm>
          <a:prstGeom prst="rect">
            <a:avLst/>
          </a:prstGeom>
        </p:spPr>
      </p:pic>
      <p:pic>
        <p:nvPicPr>
          <p:cNvPr id="5" name="Рисунок 4">
            <a:hlinkClick r:id="rId5"/>
            <a:extLst>
              <a:ext uri="{FF2B5EF4-FFF2-40B4-BE49-F238E27FC236}">
                <a16:creationId xmlns:a16="http://schemas.microsoft.com/office/drawing/2014/main" id="{86FDC0E7-A26F-45DD-BFA3-F894EB7FD9B7}"/>
              </a:ext>
            </a:extLst>
          </p:cNvPr>
          <p:cNvPicPr>
            <a:picLocks noChangeAspect="1"/>
          </p:cNvPicPr>
          <p:nvPr/>
        </p:nvPicPr>
        <p:blipFill>
          <a:blip r:embed="rId6"/>
          <a:stretch>
            <a:fillRect/>
          </a:stretch>
        </p:blipFill>
        <p:spPr>
          <a:xfrm>
            <a:off x="1462191" y="4045907"/>
            <a:ext cx="871416" cy="487993"/>
          </a:xfrm>
          <a:prstGeom prst="rect">
            <a:avLst/>
          </a:prstGeom>
        </p:spPr>
      </p:pic>
      <p:sp>
        <p:nvSpPr>
          <p:cNvPr id="8" name="Текст 2">
            <a:extLst>
              <a:ext uri="{FF2B5EF4-FFF2-40B4-BE49-F238E27FC236}">
                <a16:creationId xmlns:a16="http://schemas.microsoft.com/office/drawing/2014/main" id="{1383A01D-615E-41DC-AD75-B53B6DFA0CA1}"/>
              </a:ext>
            </a:extLst>
          </p:cNvPr>
          <p:cNvSpPr txBox="1">
            <a:spLocks/>
          </p:cNvSpPr>
          <p:nvPr/>
        </p:nvSpPr>
        <p:spPr>
          <a:xfrm>
            <a:off x="708024" y="1212219"/>
            <a:ext cx="6530975" cy="2752725"/>
          </a:xfrm>
          <a:prstGeom prst="rect">
            <a:avLst/>
          </a:prstGeom>
        </p:spPr>
        <p:txBody>
          <a:bodyPr vert="horz" lIns="91440" tIns="45720" rIns="91440" bIns="45720" rtlCol="0">
            <a:noAutofit/>
          </a:bodyPr>
          <a:lstStyle>
            <a:defPPr>
              <a:defRPr lang="ru-RU"/>
            </a:defPPr>
            <a:lvl1pPr marL="0" indent="0" algn="l" defTabSz="914400" rtl="0" eaLnBrk="1" latinLnBrk="0" hangingPunct="1">
              <a:lnSpc>
                <a:spcPct val="120000"/>
              </a:lnSpc>
              <a:spcBef>
                <a:spcPts val="1000"/>
              </a:spcBef>
              <a:buFont typeface="Arial" panose="020B0604020202020204" pitchFamily="34" charset="0"/>
              <a:buNone/>
              <a:defRPr lang="ru-RU"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buClr>
                <a:schemeClr val="accent3"/>
              </a:buClr>
              <a:buFont typeface="Arial" panose="020B0604020202020204" pitchFamily="34" charset="0"/>
              <a:buChar char="•"/>
              <a:defRPr lang="ru-RU"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buClr>
                <a:schemeClr val="accent3"/>
              </a:buClr>
              <a:buFont typeface="Arial" panose="020B0604020202020204" pitchFamily="34" charset="0"/>
              <a:buChar char="•"/>
              <a:defRPr lang="ru-RU"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buClr>
                <a:schemeClr val="accent3"/>
              </a:buClr>
              <a:buFont typeface="Arial" panose="020B0604020202020204" pitchFamily="34" charset="0"/>
              <a:buChar char="•"/>
              <a:defRPr lang="ru-RU"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buClr>
                <a:schemeClr val="accent3"/>
              </a:buClr>
              <a:buFont typeface="Arial" panose="020B0604020202020204" pitchFamily="34" charset="0"/>
              <a:buChar char="•"/>
              <a:defRPr lang="ru-RU"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r>
              <a:rPr lang="en-US" dirty="0"/>
              <a:t>This presentation was prepared as part of a test assignment.</a:t>
            </a:r>
            <a:endParaRPr lang="ru-RU" dirty="0"/>
          </a:p>
          <a:p>
            <a:r>
              <a:rPr lang="en-US" dirty="0"/>
              <a:t>The full project is available at the link below:  </a:t>
            </a:r>
          </a:p>
          <a:p>
            <a:r>
              <a:rPr lang="en-US" dirty="0">
                <a:hlinkClick r:id="rId7"/>
              </a:rPr>
              <a:t>https://github.com/Zholly18/vale-top-11</a:t>
            </a:r>
            <a:endParaRPr lang="en-US" dirty="0"/>
          </a:p>
          <a:p>
            <a:endParaRPr lang="en-US" dirty="0"/>
          </a:p>
        </p:txBody>
      </p:sp>
    </p:spTree>
    <p:extLst>
      <p:ext uri="{BB962C8B-B14F-4D97-AF65-F5344CB8AC3E}">
        <p14:creationId xmlns:p14="http://schemas.microsoft.com/office/powerpoint/2010/main" val="239546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rtlCol="0"/>
          <a:lstStyle>
            <a:defPPr>
              <a:defRPr lang="ru-RU"/>
            </a:defPPr>
          </a:lstStyle>
          <a:p>
            <a:pPr rtl="0"/>
            <a:r>
              <a:rPr lang="en-US" dirty="0"/>
              <a:t>Contents </a:t>
            </a:r>
            <a:endParaRPr lang="ru-RU" dirty="0"/>
          </a:p>
        </p:txBody>
      </p:sp>
      <p:sp>
        <p:nvSpPr>
          <p:cNvPr id="31" name="Текст 3">
            <a:extLst>
              <a:ext uri="{FF2B5EF4-FFF2-40B4-BE49-F238E27FC236}">
                <a16:creationId xmlns:a16="http://schemas.microsoft.com/office/drawing/2014/main" id="{F1239C0E-3F39-787D-0FC3-6B7C9BA37E8F}"/>
              </a:ext>
            </a:extLst>
          </p:cNvPr>
          <p:cNvSpPr>
            <a:spLocks noGrp="1"/>
          </p:cNvSpPr>
          <p:nvPr>
            <p:ph sz="quarter" idx="10"/>
          </p:nvPr>
        </p:nvSpPr>
        <p:spPr>
          <a:xfrm>
            <a:off x="838200" y="3097848"/>
            <a:ext cx="4876799" cy="3405187"/>
          </a:xfrm>
        </p:spPr>
        <p:txBody>
          <a:bodyPr rtlCol="0" anchor="t"/>
          <a:lstStyle>
            <a:defPPr>
              <a:defRPr lang="ru-RU"/>
            </a:defPPr>
          </a:lstStyle>
          <a:p>
            <a:pPr rtl="0"/>
            <a:r>
              <a:rPr lang="ru-RU" dirty="0"/>
              <a:t>1. </a:t>
            </a:r>
            <a:r>
              <a:rPr lang="en-US" dirty="0"/>
              <a:t>Introduction to the issue</a:t>
            </a:r>
            <a:endParaRPr lang="ru-RU" dirty="0"/>
          </a:p>
          <a:p>
            <a:pPr rtl="0"/>
            <a:r>
              <a:rPr lang="ru-RU" dirty="0"/>
              <a:t>2. </a:t>
            </a:r>
            <a:r>
              <a:rPr lang="en-US" dirty="0"/>
              <a:t>Q1: Is VALE achieving its goal? </a:t>
            </a:r>
            <a:endParaRPr lang="ru-RU" dirty="0"/>
          </a:p>
          <a:p>
            <a:pPr rtl="0"/>
            <a:r>
              <a:rPr lang="ru-RU" dirty="0"/>
              <a:t>3. </a:t>
            </a:r>
            <a:r>
              <a:rPr lang="en-US" dirty="0"/>
              <a:t>Q2: Does VALE impact the behavior of watching video ads on regular placements?</a:t>
            </a:r>
          </a:p>
          <a:p>
            <a:pPr rtl="0"/>
            <a:r>
              <a:rPr lang="en-US" dirty="0"/>
              <a:t>4. Conclusion </a:t>
            </a:r>
            <a:endParaRPr lang="ru-RU" dirty="0"/>
          </a:p>
        </p:txBody>
      </p:sp>
      <p:pic>
        <p:nvPicPr>
          <p:cNvPr id="3" name="Рисунок 2">
            <a:extLst>
              <a:ext uri="{FF2B5EF4-FFF2-40B4-BE49-F238E27FC236}">
                <a16:creationId xmlns:a16="http://schemas.microsoft.com/office/drawing/2014/main" id="{82DD1A4D-6928-4434-81AB-003A046F4E3C}"/>
              </a:ext>
            </a:extLst>
          </p:cNvPr>
          <p:cNvPicPr>
            <a:picLocks noChangeAspect="1"/>
          </p:cNvPicPr>
          <p:nvPr/>
        </p:nvPicPr>
        <p:blipFill>
          <a:blip r:embed="rId3"/>
          <a:stretch>
            <a:fillRect/>
          </a:stretch>
        </p:blipFill>
        <p:spPr>
          <a:xfrm>
            <a:off x="6829643" y="166688"/>
            <a:ext cx="4890977" cy="6572250"/>
          </a:xfrm>
          <a:prstGeom prst="rect">
            <a:avLst/>
          </a:prstGeom>
        </p:spPr>
      </p:pic>
    </p:spTree>
    <p:extLst>
      <p:ext uri="{BB962C8B-B14F-4D97-AF65-F5344CB8AC3E}">
        <p14:creationId xmlns:p14="http://schemas.microsoft.com/office/powerpoint/2010/main" val="14601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17F7C5-CBA2-9823-0CBA-5BD773998046}"/>
              </a:ext>
            </a:extLst>
          </p:cNvPr>
          <p:cNvSpPr>
            <a:spLocks noGrp="1"/>
          </p:cNvSpPr>
          <p:nvPr>
            <p:ph type="title"/>
          </p:nvPr>
        </p:nvSpPr>
        <p:spPr>
          <a:xfrm>
            <a:off x="409576" y="4521614"/>
            <a:ext cx="11191874" cy="982271"/>
          </a:xfrm>
        </p:spPr>
        <p:txBody>
          <a:bodyPr rtlCol="0"/>
          <a:lstStyle>
            <a:defPPr>
              <a:defRPr lang="ru-RU"/>
            </a:defPPr>
          </a:lstStyle>
          <a:p>
            <a:pPr rtl="0"/>
            <a:br>
              <a:rPr lang="en-US" sz="2000" dirty="0"/>
            </a:br>
            <a:r>
              <a:rPr lang="en-US" sz="2000" dirty="0"/>
              <a:t>Did you know that free-to-play games generate profit from only 1% of their player base?</a:t>
            </a:r>
            <a:br>
              <a:rPr lang="en-US" sz="2000" dirty="0"/>
            </a:br>
            <a:br>
              <a:rPr lang="en-US" sz="2000" dirty="0"/>
            </a:br>
            <a:r>
              <a:rPr lang="en-US" sz="2000" dirty="0"/>
              <a:t>Keeping that in mind, it's important to engage players who do not necessarily want to spend money directly</a:t>
            </a:r>
            <a:br>
              <a:rPr lang="en-US" sz="2000" dirty="0"/>
            </a:br>
            <a:br>
              <a:rPr lang="en-US" sz="2000" dirty="0"/>
            </a:br>
            <a:r>
              <a:rPr lang="en-US" sz="2000" dirty="0"/>
              <a:t>in the game (</a:t>
            </a:r>
            <a:r>
              <a:rPr lang="en-US" sz="2000" dirty="0" err="1"/>
              <a:t>InAppPurchase</a:t>
            </a:r>
            <a:r>
              <a:rPr lang="en-US" sz="2000" dirty="0"/>
              <a:t>) and also give them a chance to advance and earn extra points. Video Ads</a:t>
            </a:r>
            <a:br>
              <a:rPr lang="en-US" sz="2000" dirty="0"/>
            </a:br>
            <a:r>
              <a:rPr lang="en-US" sz="2000" dirty="0"/>
              <a:t>monetization is one way to do it!</a:t>
            </a:r>
            <a:br>
              <a:rPr lang="en-US" sz="2000" dirty="0"/>
            </a:br>
            <a:br>
              <a:rPr lang="en-US" sz="2000" dirty="0"/>
            </a:br>
            <a:r>
              <a:rPr lang="en-US" sz="2000" dirty="0"/>
              <a:t>In this concept, external third-party provides advertising videos (video ads) which are shown to the players</a:t>
            </a:r>
            <a:br>
              <a:rPr lang="en-US" sz="2000" dirty="0"/>
            </a:br>
            <a:br>
              <a:rPr lang="en-US" sz="2000" dirty="0"/>
            </a:br>
            <a:r>
              <a:rPr lang="en-US" sz="2000" dirty="0"/>
              <a:t>in the game. So, it's a win-win situation where players invest time to earn in-game rewards while the game</a:t>
            </a:r>
            <a:br>
              <a:rPr lang="en-US" sz="2000" dirty="0"/>
            </a:br>
            <a:r>
              <a:rPr lang="en-US" sz="2000" dirty="0"/>
              <a:t>developer can generate profit.</a:t>
            </a:r>
            <a:endParaRPr lang="ru-RU" sz="2000" dirty="0"/>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17F7C5-CBA2-9823-0CBA-5BD773998046}"/>
              </a:ext>
            </a:extLst>
          </p:cNvPr>
          <p:cNvSpPr>
            <a:spLocks noGrp="1"/>
          </p:cNvSpPr>
          <p:nvPr>
            <p:ph type="title"/>
          </p:nvPr>
        </p:nvSpPr>
        <p:spPr>
          <a:xfrm>
            <a:off x="409576" y="-904874"/>
            <a:ext cx="11191874" cy="5848350"/>
          </a:xfrm>
        </p:spPr>
        <p:txBody>
          <a:bodyPr rtlCol="0"/>
          <a:lstStyle>
            <a:defPPr>
              <a:defRPr lang="ru-RU"/>
            </a:defPPr>
          </a:lstStyle>
          <a:p>
            <a:pPr rtl="0"/>
            <a:r>
              <a:rPr lang="en-US" sz="2000" dirty="0"/>
              <a:t>Top Eleven - Be a Football Manager is played by millions from all over the world, generating</a:t>
            </a:r>
            <a:br>
              <a:rPr lang="en-US" sz="2000" dirty="0"/>
            </a:br>
            <a:r>
              <a:rPr lang="en-US" sz="2000" dirty="0"/>
              <a:t>terabytes and terabytes of data for us to analyze.</a:t>
            </a:r>
            <a:br>
              <a:rPr lang="en-US" sz="2000" dirty="0"/>
            </a:br>
            <a:br>
              <a:rPr lang="en-US" sz="2000" dirty="0"/>
            </a:br>
            <a:r>
              <a:rPr lang="en-US" sz="2000" dirty="0"/>
              <a:t>There are two main ways Top Eleven managers can get rewards from video ads:</a:t>
            </a:r>
            <a:br>
              <a:rPr lang="en-US" sz="2000" dirty="0"/>
            </a:br>
            <a:br>
              <a:rPr lang="en-US" sz="2000" dirty="0"/>
            </a:br>
            <a:r>
              <a:rPr lang="en-US" sz="2000" dirty="0"/>
              <a:t>1. Regular Video Ads Placements</a:t>
            </a:r>
            <a:br>
              <a:rPr lang="en-US" sz="2000" dirty="0"/>
            </a:br>
            <a:br>
              <a:rPr lang="en-US" sz="2000" dirty="0"/>
            </a:br>
            <a:r>
              <a:rPr lang="en-US" sz="2000" dirty="0"/>
              <a:t>2. Video Ads placements within Live Events - VALEs</a:t>
            </a:r>
            <a:br>
              <a:rPr lang="en-US" sz="2000" dirty="0"/>
            </a:br>
            <a:endParaRPr lang="ru-RU" sz="2000" dirty="0"/>
          </a:p>
        </p:txBody>
      </p:sp>
    </p:spTree>
    <p:extLst>
      <p:ext uri="{BB962C8B-B14F-4D97-AF65-F5344CB8AC3E}">
        <p14:creationId xmlns:p14="http://schemas.microsoft.com/office/powerpoint/2010/main" val="174234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sp>
        <p:nvSpPr>
          <p:cNvPr id="9" name="Заголовок 1">
            <a:extLst>
              <a:ext uri="{FF2B5EF4-FFF2-40B4-BE49-F238E27FC236}">
                <a16:creationId xmlns:a16="http://schemas.microsoft.com/office/drawing/2014/main" id="{0FD6A3FE-1BF6-4C1A-0553-EBD497A69F2D}"/>
              </a:ext>
            </a:extLst>
          </p:cNvPr>
          <p:cNvSpPr>
            <a:spLocks noGrp="1"/>
          </p:cNvSpPr>
          <p:nvPr>
            <p:ph type="title"/>
          </p:nvPr>
        </p:nvSpPr>
        <p:spPr>
          <a:xfrm>
            <a:off x="828675" y="-393065"/>
            <a:ext cx="9906000" cy="5079365"/>
          </a:xfrm>
        </p:spPr>
        <p:txBody>
          <a:bodyPr rtlCol="0" anchor="b"/>
          <a:lstStyle>
            <a:defPPr>
              <a:defRPr lang="ru-RU"/>
            </a:defPPr>
          </a:lstStyle>
          <a:p>
            <a:pPr rtl="0"/>
            <a:r>
              <a:rPr lang="en-US" b="1" dirty="0"/>
              <a:t>VALE</a:t>
            </a:r>
            <a:r>
              <a:rPr lang="en-US" sz="2400" dirty="0"/>
              <a:t> is a relatively new feature in Top Eleven, and its goal </a:t>
            </a:r>
            <a:br>
              <a:rPr lang="en-US" sz="2400" dirty="0"/>
            </a:br>
            <a:r>
              <a:rPr lang="en-US" sz="2400" dirty="0"/>
              <a:t>is to monetize users that usually do not watch</a:t>
            </a:r>
            <a:br>
              <a:rPr lang="en-US" sz="2400" dirty="0"/>
            </a:br>
            <a:r>
              <a:rPr lang="en-US" sz="2400" dirty="0"/>
              <a:t>video ads on regular placements, nor are in-game payers (spend money directly in the </a:t>
            </a:r>
            <a:r>
              <a:rPr lang="en-US" sz="2400" dirty="0" err="1"/>
              <a:t>gamE</a:t>
            </a:r>
            <a:r>
              <a:rPr lang="en-US" sz="2400" dirty="0"/>
              <a:t>) </a:t>
            </a:r>
            <a:endParaRPr lang="ru-RU" sz="2400" dirty="0"/>
          </a:p>
        </p:txBody>
      </p:sp>
    </p:spTree>
    <p:extLst>
      <p:ext uri="{BB962C8B-B14F-4D97-AF65-F5344CB8AC3E}">
        <p14:creationId xmlns:p14="http://schemas.microsoft.com/office/powerpoint/2010/main" val="133073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60903-003B-273E-3584-5312F76C3EF3}"/>
              </a:ext>
            </a:extLst>
          </p:cNvPr>
          <p:cNvSpPr>
            <a:spLocks noGrp="1"/>
          </p:cNvSpPr>
          <p:nvPr>
            <p:ph type="title"/>
          </p:nvPr>
        </p:nvSpPr>
        <p:spPr>
          <a:xfrm>
            <a:off x="3248026" y="113097"/>
            <a:ext cx="8943974" cy="1656304"/>
          </a:xfrm>
        </p:spPr>
        <p:txBody>
          <a:bodyPr rtlCol="0"/>
          <a:lstStyle>
            <a:defPPr>
              <a:defRPr lang="ru-RU"/>
            </a:defPPr>
          </a:lstStyle>
          <a:p>
            <a:pPr rtl="0"/>
            <a:r>
              <a:rPr lang="en-US" dirty="0"/>
              <a:t>HOW DOES VIDEO ADS LIVE</a:t>
            </a:r>
            <a:br>
              <a:rPr lang="en-US" dirty="0"/>
            </a:br>
            <a:r>
              <a:rPr lang="en-US" dirty="0"/>
              <a:t> EVENT (VALE) WORK?</a:t>
            </a:r>
          </a:p>
        </p:txBody>
      </p:sp>
      <p:sp>
        <p:nvSpPr>
          <p:cNvPr id="4" name="Объект 3">
            <a:extLst>
              <a:ext uri="{FF2B5EF4-FFF2-40B4-BE49-F238E27FC236}">
                <a16:creationId xmlns:a16="http://schemas.microsoft.com/office/drawing/2014/main" id="{74160DFF-2E7E-7A22-819A-C011020DFF01}"/>
              </a:ext>
            </a:extLst>
          </p:cNvPr>
          <p:cNvSpPr>
            <a:spLocks noGrp="1"/>
          </p:cNvSpPr>
          <p:nvPr>
            <p:ph sz="quarter" idx="31"/>
          </p:nvPr>
        </p:nvSpPr>
        <p:spPr>
          <a:xfrm>
            <a:off x="2771775" y="2181226"/>
            <a:ext cx="8620125" cy="4410098"/>
          </a:xfrm>
        </p:spPr>
        <p:txBody>
          <a:bodyPr rtlCol="0"/>
          <a:lstStyle>
            <a:defPPr>
              <a:defRPr lang="ru-RU"/>
            </a:defPPr>
          </a:lstStyle>
          <a:p>
            <a:pPr rtl="0"/>
            <a:r>
              <a:rPr lang="en-US" sz="1600" dirty="0"/>
              <a:t>VALE is a time-limited event, where managers can watch a video ad, and get one player attribute point as a reward (one out of fifteen attributes). Here is how it works:</a:t>
            </a:r>
          </a:p>
          <a:p>
            <a:pPr rtl="0"/>
            <a:r>
              <a:rPr lang="en-US" sz="1600" dirty="0"/>
              <a:t>Before watching every video ad, the manager chooses one out of three reward lanes,</a:t>
            </a:r>
            <a:br>
              <a:rPr lang="en-US" sz="1600" dirty="0"/>
            </a:br>
            <a:r>
              <a:rPr lang="en-US" sz="1600" dirty="0"/>
              <a:t>ATTACK/MIDFIELD/DEFENCE. Each lane represents the subset of player attributes the manager would like to get</a:t>
            </a:r>
          </a:p>
          <a:p>
            <a:pPr rtl="0"/>
            <a:r>
              <a:rPr lang="en-US" sz="1600" dirty="0"/>
              <a:t> The reward is received when the whole video is watched. Then, the manager chooses one of their players to which the reward will be applied</a:t>
            </a:r>
          </a:p>
          <a:p>
            <a:pPr rtl="0"/>
            <a:r>
              <a:rPr lang="en-US" sz="1600" dirty="0"/>
              <a:t>Each reward has a random multiplier effect of 1,2,5 or 10 (e.g.: a multiplier of 10 means that 10, instead of 1, player attribute points will be assigned to a previously chosen player).</a:t>
            </a:r>
          </a:p>
          <a:p>
            <a:pPr rtl="0"/>
            <a:r>
              <a:rPr lang="en-US" sz="1600" dirty="0"/>
              <a:t>After every batch of four video ads is watched within VALE, the manager needs to wait 8 hours before getting the new batch of 4 available video ads (8 hours after the fourth video in the batch).</a:t>
            </a:r>
            <a:endParaRPr lang="ru-RU" sz="1600" dirty="0"/>
          </a:p>
        </p:txBody>
      </p:sp>
    </p:spTree>
    <p:extLst>
      <p:ext uri="{BB962C8B-B14F-4D97-AF65-F5344CB8AC3E}">
        <p14:creationId xmlns:p14="http://schemas.microsoft.com/office/powerpoint/2010/main" val="98193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ru-RU"/>
            </a:defPPr>
          </a:lstStyle>
          <a:p>
            <a:pPr algn="ctr" rtl="0"/>
            <a:endParaRPr lang="ru-RU" dirty="0"/>
          </a:p>
        </p:txBody>
      </p:sp>
      <p:pic>
        <p:nvPicPr>
          <p:cNvPr id="2" name="Video Drills - First Iteration">
            <a:hlinkClick r:id="" action="ppaction://media"/>
            <a:extLst>
              <a:ext uri="{FF2B5EF4-FFF2-40B4-BE49-F238E27FC236}">
                <a16:creationId xmlns:a16="http://schemas.microsoft.com/office/drawing/2014/main" id="{0E43DE5B-AC6D-4CB7-AC84-B4184C4C27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2924" y="752475"/>
            <a:ext cx="11121081" cy="5143500"/>
          </a:xfrm>
          <a:prstGeom prst="rect">
            <a:avLst/>
          </a:prstGeom>
        </p:spPr>
      </p:pic>
    </p:spTree>
    <p:extLst>
      <p:ext uri="{BB962C8B-B14F-4D97-AF65-F5344CB8AC3E}">
        <p14:creationId xmlns:p14="http://schemas.microsoft.com/office/powerpoint/2010/main" val="425840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60903-003B-273E-3584-5312F76C3EF3}"/>
              </a:ext>
            </a:extLst>
          </p:cNvPr>
          <p:cNvSpPr>
            <a:spLocks noGrp="1"/>
          </p:cNvSpPr>
          <p:nvPr>
            <p:ph type="title"/>
          </p:nvPr>
        </p:nvSpPr>
        <p:spPr>
          <a:xfrm>
            <a:off x="3248026" y="113097"/>
            <a:ext cx="8943974" cy="1656304"/>
          </a:xfrm>
        </p:spPr>
        <p:txBody>
          <a:bodyPr rtlCol="0"/>
          <a:lstStyle>
            <a:defPPr>
              <a:defRPr lang="ru-RU"/>
            </a:defPPr>
          </a:lstStyle>
          <a:p>
            <a:pPr rtl="0"/>
            <a:r>
              <a:rPr lang="en-US" dirty="0"/>
              <a:t>Key business questions</a:t>
            </a:r>
          </a:p>
        </p:txBody>
      </p:sp>
      <p:sp>
        <p:nvSpPr>
          <p:cNvPr id="4" name="Объект 3">
            <a:extLst>
              <a:ext uri="{FF2B5EF4-FFF2-40B4-BE49-F238E27FC236}">
                <a16:creationId xmlns:a16="http://schemas.microsoft.com/office/drawing/2014/main" id="{74160DFF-2E7E-7A22-819A-C011020DFF01}"/>
              </a:ext>
            </a:extLst>
          </p:cNvPr>
          <p:cNvSpPr>
            <a:spLocks noGrp="1"/>
          </p:cNvSpPr>
          <p:nvPr>
            <p:ph sz="quarter" idx="31"/>
          </p:nvPr>
        </p:nvSpPr>
        <p:spPr>
          <a:xfrm>
            <a:off x="2771775" y="2584463"/>
            <a:ext cx="8620125" cy="1933574"/>
          </a:xfrm>
        </p:spPr>
        <p:txBody>
          <a:bodyPr rtlCol="0"/>
          <a:lstStyle>
            <a:defPPr>
              <a:defRPr lang="ru-RU"/>
            </a:defPPr>
          </a:lstStyle>
          <a:p>
            <a:pPr marL="514350" indent="-514350" rtl="0">
              <a:buFont typeface="+mj-lt"/>
              <a:buAutoNum type="arabicPeriod"/>
            </a:pPr>
            <a:r>
              <a:rPr lang="en-US" sz="3200" dirty="0"/>
              <a:t>Does VALE generate incremental revenue?</a:t>
            </a:r>
          </a:p>
          <a:p>
            <a:pPr marL="514350" indent="-514350" rtl="0">
              <a:buFont typeface="+mj-lt"/>
              <a:buAutoNum type="arabicPeriod"/>
            </a:pPr>
            <a:r>
              <a:rPr lang="en-US" sz="3200" dirty="0"/>
              <a:t>Does VALE cannibalize traditional ads?</a:t>
            </a:r>
            <a:endParaRPr lang="ru-RU" sz="3200" dirty="0"/>
          </a:p>
        </p:txBody>
      </p:sp>
      <p:pic>
        <p:nvPicPr>
          <p:cNvPr id="6" name="Рисунок 5">
            <a:extLst>
              <a:ext uri="{FF2B5EF4-FFF2-40B4-BE49-F238E27FC236}">
                <a16:creationId xmlns:a16="http://schemas.microsoft.com/office/drawing/2014/main" id="{2F814DF5-7286-43A6-90CE-E4075B04946B}"/>
              </a:ext>
            </a:extLst>
          </p:cNvPr>
          <p:cNvPicPr>
            <a:picLocks noChangeAspect="1"/>
          </p:cNvPicPr>
          <p:nvPr/>
        </p:nvPicPr>
        <p:blipFill>
          <a:blip r:embed="rId3"/>
          <a:stretch>
            <a:fillRect/>
          </a:stretch>
        </p:blipFill>
        <p:spPr>
          <a:xfrm>
            <a:off x="-895350" y="2574938"/>
            <a:ext cx="4762499" cy="4762499"/>
          </a:xfrm>
          <a:prstGeom prst="rect">
            <a:avLst/>
          </a:prstGeom>
        </p:spPr>
      </p:pic>
    </p:spTree>
    <p:extLst>
      <p:ext uri="{BB962C8B-B14F-4D97-AF65-F5344CB8AC3E}">
        <p14:creationId xmlns:p14="http://schemas.microsoft.com/office/powerpoint/2010/main" val="178425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rtlCol="0"/>
          <a:lstStyle>
            <a:defPPr>
              <a:defRPr lang="ru-RU"/>
            </a:defPPr>
          </a:lstStyle>
          <a:p>
            <a:pPr rtl="0"/>
            <a:r>
              <a:rPr lang="en-US" dirty="0"/>
              <a:t>Data Overview</a:t>
            </a:r>
            <a:endParaRPr lang="ru-RU" dirty="0"/>
          </a:p>
        </p:txBody>
      </p:sp>
      <p:sp>
        <p:nvSpPr>
          <p:cNvPr id="3" name="Объект 2">
            <a:extLst>
              <a:ext uri="{FF2B5EF4-FFF2-40B4-BE49-F238E27FC236}">
                <a16:creationId xmlns:a16="http://schemas.microsoft.com/office/drawing/2014/main" id="{F09FEE91-E849-1CB0-9E51-A58B99C631C5}"/>
              </a:ext>
            </a:extLst>
          </p:cNvPr>
          <p:cNvSpPr>
            <a:spLocks noGrp="1"/>
          </p:cNvSpPr>
          <p:nvPr>
            <p:ph sz="quarter" idx="35"/>
          </p:nvPr>
        </p:nvSpPr>
        <p:spPr>
          <a:xfrm>
            <a:off x="2373002" y="2474811"/>
            <a:ext cx="4015098" cy="3528397"/>
          </a:xfrm>
        </p:spPr>
        <p:txBody>
          <a:bodyPr rtlCol="0"/>
          <a:lstStyle>
            <a:defPPr>
              <a:defRPr lang="ru-RU"/>
            </a:defPPr>
          </a:lstStyle>
          <a:p>
            <a:pPr rtl="0"/>
            <a:r>
              <a:rPr lang="en-US" u="sng" dirty="0"/>
              <a:t>User stories dataset </a:t>
            </a:r>
          </a:p>
          <a:p>
            <a:pPr rtl="0"/>
            <a:r>
              <a:rPr lang="en-US" dirty="0"/>
              <a:t>~145k rows</a:t>
            </a:r>
          </a:p>
          <a:p>
            <a:pPr rtl="0"/>
            <a:r>
              <a:rPr lang="en-US" dirty="0"/>
              <a:t>~20k unique user</a:t>
            </a:r>
            <a:endParaRPr lang="ru-RU" dirty="0"/>
          </a:p>
        </p:txBody>
      </p:sp>
      <p:sp>
        <p:nvSpPr>
          <p:cNvPr id="4" name="Объект 3">
            <a:extLst>
              <a:ext uri="{FF2B5EF4-FFF2-40B4-BE49-F238E27FC236}">
                <a16:creationId xmlns:a16="http://schemas.microsoft.com/office/drawing/2014/main" id="{9B774F1A-D233-C240-B22D-F82C6161FAC1}"/>
              </a:ext>
            </a:extLst>
          </p:cNvPr>
          <p:cNvSpPr>
            <a:spLocks noGrp="1"/>
          </p:cNvSpPr>
          <p:nvPr>
            <p:ph sz="quarter" idx="36"/>
          </p:nvPr>
        </p:nvSpPr>
        <p:spPr>
          <a:xfrm>
            <a:off x="6995159" y="2474811"/>
            <a:ext cx="4227332" cy="3528397"/>
          </a:xfrm>
        </p:spPr>
        <p:txBody>
          <a:bodyPr rtlCol="0"/>
          <a:lstStyle>
            <a:defPPr>
              <a:defRPr lang="ru-RU"/>
            </a:defPPr>
          </a:lstStyle>
          <a:p>
            <a:pPr rtl="0"/>
            <a:r>
              <a:rPr lang="en-US" u="sng" dirty="0"/>
              <a:t>Ads dataset</a:t>
            </a:r>
          </a:p>
          <a:p>
            <a:pPr rtl="0"/>
            <a:r>
              <a:rPr lang="en-US" dirty="0"/>
              <a:t>~820k ad events</a:t>
            </a:r>
          </a:p>
          <a:p>
            <a:pPr rtl="0"/>
            <a:r>
              <a:rPr lang="en-US" dirty="0"/>
              <a:t>~3k users exposed to ads</a:t>
            </a:r>
            <a:endParaRPr lang="ru-RU" dirty="0"/>
          </a:p>
        </p:txBody>
      </p:sp>
      <p:sp>
        <p:nvSpPr>
          <p:cNvPr id="8" name="Объект 2">
            <a:extLst>
              <a:ext uri="{FF2B5EF4-FFF2-40B4-BE49-F238E27FC236}">
                <a16:creationId xmlns:a16="http://schemas.microsoft.com/office/drawing/2014/main" id="{AF2C613A-CF9E-4AD2-983E-FF7FEED66B89}"/>
              </a:ext>
            </a:extLst>
          </p:cNvPr>
          <p:cNvSpPr txBox="1">
            <a:spLocks/>
          </p:cNvSpPr>
          <p:nvPr/>
        </p:nvSpPr>
        <p:spPr>
          <a:xfrm>
            <a:off x="3219692" y="4541277"/>
            <a:ext cx="7550933" cy="2050046"/>
          </a:xfrm>
          <a:prstGeom prst="rect">
            <a:avLst/>
          </a:prstGeom>
        </p:spPr>
        <p:txBody>
          <a:bodyPr vert="horz" lIns="91440" tIns="45720" rIns="91440" bIns="45720" rtlCol="0">
            <a:noAutofit/>
          </a:bodyPr>
          <a:lstStyle>
            <a:defPPr>
              <a:defRPr lang="ru-RU"/>
            </a:defPPr>
            <a:lvl1pPr marL="0" indent="0" algn="l" defTabSz="914400" rtl="0" eaLnBrk="1" latinLnBrk="0" hangingPunct="1">
              <a:lnSpc>
                <a:spcPct val="120000"/>
              </a:lnSpc>
              <a:spcBef>
                <a:spcPts val="1000"/>
              </a:spcBef>
              <a:buClr>
                <a:schemeClr val="accent6"/>
              </a:buClr>
              <a:buFont typeface="Arial" panose="020B0604020202020204" pitchFamily="34" charset="0"/>
              <a:buNone/>
              <a:defRPr lang="ru-RU"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lang="ru-RU"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lang="ru-RU"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lang="ru-RU"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ru-RU"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ru-RU" sz="1800" kern="1200">
                <a:solidFill>
                  <a:schemeClr val="tx1"/>
                </a:solidFill>
                <a:latin typeface="+mn-lt"/>
                <a:ea typeface="+mn-ea"/>
                <a:cs typeface="+mn-cs"/>
              </a:defRPr>
            </a:lvl9pPr>
          </a:lstStyle>
          <a:p>
            <a:pPr algn="ctr"/>
            <a:r>
              <a:rPr lang="en-US" sz="2800" dirty="0"/>
              <a:t>Key assumptions: </a:t>
            </a:r>
          </a:p>
          <a:p>
            <a:pPr marL="285750" indent="-285750">
              <a:buFont typeface="Arial" panose="020B0604020202020204" pitchFamily="34" charset="0"/>
              <a:buChar char="•"/>
            </a:pPr>
            <a:r>
              <a:rPr lang="en-US" dirty="0"/>
              <a:t>Analysis is performed at user level</a:t>
            </a:r>
          </a:p>
          <a:p>
            <a:pPr marL="285750" indent="-285750">
              <a:buFont typeface="Arial" panose="020B0604020202020204" pitchFamily="34" charset="0"/>
              <a:buChar char="•"/>
            </a:pPr>
            <a:r>
              <a:rPr lang="en-US" dirty="0"/>
              <a:t>Users may interact with: regular ads, VALE ads, both</a:t>
            </a:r>
            <a:endParaRPr lang="ru-RU" dirty="0"/>
          </a:p>
        </p:txBody>
      </p:sp>
    </p:spTree>
    <p:extLst>
      <p:ext uri="{BB962C8B-B14F-4D97-AF65-F5344CB8AC3E}">
        <p14:creationId xmlns:p14="http://schemas.microsoft.com/office/powerpoint/2010/main" val="1073601555"/>
      </p:ext>
    </p:extLst>
  </p:cSld>
  <p:clrMapOvr>
    <a:masterClrMapping/>
  </p:clrMapOvr>
</p:sld>
</file>

<file path=ppt/theme/theme1.xml><?xml version="1.0" encoding="utf-8"?>
<a:theme xmlns:a="http://schemas.openxmlformats.org/drawingml/2006/main" name="Пользовательская">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8D9019-7CE1-4B77-8F5D-67F6576598CB}">
  <ds:schemaRefs>
    <ds:schemaRef ds:uri="http://schemas.microsoft.com/sharepoint/v3/contenttype/forms"/>
  </ds:schemaRefs>
</ds:datastoreItem>
</file>

<file path=customXml/itemProps2.xml><?xml version="1.0" encoding="utf-8"?>
<ds:datastoreItem xmlns:ds="http://schemas.openxmlformats.org/officeDocument/2006/customXml" ds:itemID="{E42E6C21-1752-4E06-9FE3-208D45ADB6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F6E7B4D-FB62-47B7-AAA7-0DEC9938D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66</TotalTime>
  <Words>842</Words>
  <Application>Microsoft Office PowerPoint</Application>
  <PresentationFormat>Широкоэкранный</PresentationFormat>
  <Paragraphs>101</Paragraphs>
  <Slides>16</Slides>
  <Notes>16</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16</vt:i4>
      </vt:variant>
    </vt:vector>
  </HeadingPairs>
  <TitlesOfParts>
    <vt:vector size="22" baseType="lpstr">
      <vt:lpstr>Arial</vt:lpstr>
      <vt:lpstr>Arial Nova</vt:lpstr>
      <vt:lpstr>Biome</vt:lpstr>
      <vt:lpstr>Calibri</vt:lpstr>
      <vt:lpstr>RobotoCondensed-Bold</vt:lpstr>
      <vt:lpstr>Пользовательская</vt:lpstr>
      <vt:lpstr>BUSINESS &amp; DATA ANALYTICS TASK</vt:lpstr>
      <vt:lpstr>Contents </vt:lpstr>
      <vt:lpstr> Did you know that free-to-play games generate profit from only 1% of their player base?  Keeping that in mind, it's important to engage players who do not necessarily want to spend money directly  in the game (InAppPurchase) and also give them a chance to advance and earn extra points. Video Ads monetization is one way to do it!  In this concept, external third-party provides advertising videos (video ads) which are shown to the players  in the game. So, it's a win-win situation where players invest time to earn in-game rewards while the game developer can generate profit.</vt:lpstr>
      <vt:lpstr>Top Eleven - Be a Football Manager is played by millions from all over the world, generating terabytes and terabytes of data for us to analyze.  There are two main ways Top Eleven managers can get rewards from video ads:  1. Regular Video Ads Placements  2. Video Ads placements within Live Events - VALEs </vt:lpstr>
      <vt:lpstr>VALE is a relatively new feature in Top Eleven, and its goal  is to monetize users that usually do not watch video ads on regular placements, nor are in-game payers (spend money directly in the gamE) </vt:lpstr>
      <vt:lpstr>HOW DOES VIDEO ADS LIVE  EVENT (VALE) WORK?</vt:lpstr>
      <vt:lpstr>Презентация PowerPoint</vt:lpstr>
      <vt:lpstr>Key business questions</vt:lpstr>
      <vt:lpstr>Data Overview</vt:lpstr>
      <vt:lpstr>VALE is a relatively new feature in Top Eleven, and its goal  is to monetize users that usually do not watch video ads on regular placements, nor are in-game payers (spend money directly in the gamE) </vt:lpstr>
      <vt:lpstr>Business question #1 </vt:lpstr>
      <vt:lpstr>Findings</vt:lpstr>
      <vt:lpstr>Business question #2 </vt:lpstr>
      <vt:lpstr>Findings</vt:lpstr>
      <vt:lpstr>Conclusions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&amp; DATA ANALYTICS TASK</dc:title>
  <dc:creator>Zholly18</dc:creator>
  <cp:lastModifiedBy>Sergey Zholudev</cp:lastModifiedBy>
  <cp:revision>12</cp:revision>
  <dcterms:created xsi:type="dcterms:W3CDTF">2026-01-04T18:35:02Z</dcterms:created>
  <dcterms:modified xsi:type="dcterms:W3CDTF">2026-01-04T20:00:18Z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